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79" r:id="rId2"/>
    <p:sldId id="264" r:id="rId3"/>
    <p:sldId id="284" r:id="rId4"/>
    <p:sldId id="257" r:id="rId5"/>
    <p:sldId id="285" r:id="rId6"/>
    <p:sldId id="282" r:id="rId7"/>
    <p:sldId id="289" r:id="rId8"/>
    <p:sldId id="291" r:id="rId9"/>
    <p:sldId id="287" r:id="rId10"/>
    <p:sldId id="288" r:id="rId11"/>
    <p:sldId id="29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86E6DB-22B6-4FC6-8065-1C5992687470}">
          <p14:sldIdLst>
            <p14:sldId id="279"/>
            <p14:sldId id="264"/>
            <p14:sldId id="284"/>
            <p14:sldId id="257"/>
          </p14:sldIdLst>
        </p14:section>
        <p14:section name="Untitled Section" id="{BA42F0AD-7D5F-4C3E-907B-6574ADE100BD}">
          <p14:sldIdLst>
            <p14:sldId id="285"/>
            <p14:sldId id="282"/>
            <p14:sldId id="289"/>
            <p14:sldId id="291"/>
            <p14:sldId id="287"/>
            <p14:sldId id="288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6D"/>
    <a:srgbClr val="DD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0581" autoAdjust="0"/>
  </p:normalViewPr>
  <p:slideViewPr>
    <p:cSldViewPr>
      <p:cViewPr varScale="1">
        <p:scale>
          <a:sx n="58" d="100"/>
          <a:sy n="58" d="100"/>
        </p:scale>
        <p:origin x="3144" y="66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66" d="100"/>
        <a:sy n="66" d="100"/>
      </p:scale>
      <p:origin x="0" y="-48"/>
    </p:cViewPr>
  </p:sorterViewPr>
  <p:notesViewPr>
    <p:cSldViewPr>
      <p:cViewPr varScale="1">
        <p:scale>
          <a:sx n="58" d="100"/>
          <a:sy n="58" d="100"/>
        </p:scale>
        <p:origin x="3000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513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FD3D18BA-3CF5-463A-B6FC-EE796AF0BE8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3037840" cy="46513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676"/>
            <a:ext cx="3037840" cy="46513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CD3BC4B6-D26D-4A72-923D-6CA1F71A8C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65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7A20B42C-C86B-4F27-AFDB-A68419A3866D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19703378-3593-449D-B1A5-2D50ABCFE4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08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03378-3593-449D-B1A5-2D50ABCFE4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119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03378-3593-449D-B1A5-2D50ABCFE42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13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03378-3593-449D-B1A5-2D50ABCFE42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82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03378-3593-449D-B1A5-2D50ABCFE42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55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03378-3593-449D-B1A5-2D50ABCFE42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6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2667" y="8830312"/>
            <a:ext cx="3037734" cy="464503"/>
          </a:xfrm>
        </p:spPr>
        <p:txBody>
          <a:bodyPr/>
          <a:lstStyle/>
          <a:p>
            <a:fld id="{19703378-3593-449D-B1A5-2D50ABCFE4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Notes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26560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03378-3593-449D-B1A5-2D50ABCFE42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22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2667" y="8830312"/>
            <a:ext cx="3037734" cy="464503"/>
          </a:xfrm>
        </p:spPr>
        <p:txBody>
          <a:bodyPr/>
          <a:lstStyle/>
          <a:p>
            <a:fld id="{19703378-3593-449D-B1A5-2D50ABCFE42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Notes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60253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03378-3593-449D-B1A5-2D50ABCFE42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549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03378-3593-449D-B1A5-2D50ABCFE42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69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03378-3593-449D-B1A5-2D50ABCFE42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19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03753DF-651A-4587-999B-DFB346830166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E448D26-4A68-4037-B3DD-34645EB2DB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53DF-651A-4587-999B-DFB346830166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8D26-4A68-4037-B3DD-34645EB2DB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53DF-651A-4587-999B-DFB346830166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8D26-4A68-4037-B3DD-34645EB2DB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53DF-651A-4587-999B-DFB346830166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8D26-4A68-4037-B3DD-34645EB2DB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03753DF-651A-4587-999B-DFB346830166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E448D26-4A68-4037-B3DD-34645EB2DB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53DF-651A-4587-999B-DFB346830166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9E448D26-4A68-4037-B3DD-34645EB2DB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53DF-651A-4587-999B-DFB346830166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9E448D26-4A68-4037-B3DD-34645EB2DB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53DF-651A-4587-999B-DFB346830166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8D26-4A68-4037-B3DD-34645EB2DB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53DF-651A-4587-999B-DFB346830166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8D26-4A68-4037-B3DD-34645EB2DB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03753DF-651A-4587-999B-DFB346830166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E448D26-4A68-4037-B3DD-34645EB2DB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03753DF-651A-4587-999B-DFB346830166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E448D26-4A68-4037-B3DD-34645EB2DB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03753DF-651A-4587-999B-DFB346830166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E448D26-4A68-4037-B3DD-34645EB2DB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229600" cy="2209800"/>
          </a:xfrm>
        </p:spPr>
        <p:txBody>
          <a:bodyPr anchor="ctr">
            <a:noAutofit/>
          </a:bodyPr>
          <a:lstStyle/>
          <a:p>
            <a:pPr algn="ctr"/>
            <a:r>
              <a:rPr lang="en-US" dirty="0" smtClean="0">
                <a:solidFill>
                  <a:srgbClr val="003D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003D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003D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rgbClr val="003D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rgbClr val="003D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003D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rgbClr val="003D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Strategic Plan 2020-25</a:t>
            </a:r>
            <a:br>
              <a:rPr lang="en-US" dirty="0" smtClean="0">
                <a:solidFill>
                  <a:srgbClr val="003D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rgbClr val="003D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003D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rgbClr val="003D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Student Experience</a:t>
            </a:r>
            <a:endParaRPr lang="en-US" dirty="0">
              <a:solidFill>
                <a:srgbClr val="003D6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931834" cy="3581400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/>
            <a:endParaRPr lang="en-US" sz="2800" dirty="0" smtClean="0">
              <a:solidFill>
                <a:schemeClr val="bg1"/>
              </a:solidFill>
            </a:endParaRP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25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Discussions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table will start with one of the themes</a:t>
            </a:r>
          </a:p>
          <a:p>
            <a:pPr marL="0" indent="0">
              <a:buClr>
                <a:srgbClr val="002060"/>
              </a:buClr>
              <a:buNone/>
            </a:pPr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Imagine and identify opportunities related to the theme.</a:t>
            </a:r>
          </a:p>
          <a:p>
            <a:pPr marL="0" indent="0">
              <a:buClr>
                <a:srgbClr val="002060"/>
              </a:buClr>
              <a:buNone/>
            </a:pPr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needed (e.g. cultural and structural changes,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resources)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make the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identified a reality in terms of: 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v"/>
            </a:pPr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Places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Programs 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</a:t>
            </a:r>
          </a:p>
        </p:txBody>
      </p:sp>
    </p:spTree>
    <p:extLst>
      <p:ext uri="{BB962C8B-B14F-4D97-AF65-F5344CB8AC3E}">
        <p14:creationId xmlns:p14="http://schemas.microsoft.com/office/powerpoint/2010/main" val="2987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002060"/>
                </a:solidFill>
              </a:rPr>
              <a:t>Thank You!</a:t>
            </a:r>
            <a:endParaRPr lang="en-US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3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47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D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Experience Team</a:t>
            </a:r>
            <a:endParaRPr lang="en-US" dirty="0">
              <a:solidFill>
                <a:srgbClr val="003D6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Clr>
                <a:srgbClr val="003D6D"/>
              </a:buClr>
              <a:buNone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Kyle Blasinsky ‘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		Matt Clark</a:t>
            </a:r>
          </a:p>
          <a:p>
            <a:pPr marL="0" indent="0">
              <a:buClr>
                <a:srgbClr val="003D6D"/>
              </a:buClr>
              <a:buNone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Lisa Brown Cornelius		Carlo DeMarchi</a:t>
            </a:r>
          </a:p>
          <a:p>
            <a:pPr marL="0" indent="0">
              <a:buClr>
                <a:srgbClr val="003D6D"/>
              </a:buClr>
              <a:buNone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Aaryn Green			Chelsea Gerken	</a:t>
            </a:r>
          </a:p>
          <a:p>
            <a:pPr marL="0" indent="0">
              <a:buClr>
                <a:srgbClr val="003D6D"/>
              </a:buClr>
              <a:buNone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McCarthy (Chair)		Rosanna Miguel</a:t>
            </a:r>
          </a:p>
          <a:p>
            <a:pPr marL="0" indent="0">
              <a:buClr>
                <a:srgbClr val="003D6D"/>
              </a:buClr>
              <a:buNone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Julie Myers				Pat Mullane	</a:t>
            </a:r>
          </a:p>
          <a:p>
            <a:pPr marL="0" indent="0">
              <a:buClr>
                <a:srgbClr val="003D6D"/>
              </a:buClr>
              <a:buNone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Onusko			John Sully	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3D6D"/>
              </a:buClr>
              <a:buNone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Amy Wainwright			Claudia Wenzel</a:t>
            </a:r>
          </a:p>
          <a:p>
            <a:pPr marL="0" indent="0">
              <a:buClr>
                <a:srgbClr val="003D6D"/>
              </a:buClr>
              <a:buNone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Andy Welki				Mark Waner		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Clr>
                <a:srgbClr val="003D6D"/>
              </a:buClr>
              <a:buNone/>
            </a:pPr>
            <a:r>
              <a:rPr lang="en-US" sz="2400" dirty="0">
                <a:solidFill>
                  <a:srgbClr val="002060"/>
                </a:solidFill>
              </a:rPr>
              <a:t>	</a:t>
            </a:r>
          </a:p>
          <a:p>
            <a:pPr marL="0" indent="0">
              <a:buClr>
                <a:srgbClr val="003D6D"/>
              </a:buClr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Clr>
                <a:srgbClr val="003D6D"/>
              </a:buClr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Clr>
                <a:srgbClr val="003D6D"/>
              </a:buClr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1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Experience Team Charge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Student Experience Team will evaluate the student experience with the goal of making it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remarkable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terms of its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student engagement and success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US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will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existing qualitative and quantitative measures of student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satisfaction and retention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conduct benchmarking on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success initiatives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processes, consider the needs and expectations of Gen Z students and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student populations, and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gaps in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programs and services needed to attract, retain and graduate students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intellect, character, leadership and service. </a:t>
            </a:r>
            <a:endParaRPr lang="en-US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this assessment, the team will develop a set of strategic goals aimed </a:t>
            </a: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20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enhancing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student experience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an effort to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support, engage and prepare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for life after John Carroll. </a:t>
            </a:r>
          </a:p>
        </p:txBody>
      </p:sp>
    </p:spTree>
    <p:extLst>
      <p:ext uri="{BB962C8B-B14F-4D97-AF65-F5344CB8AC3E}">
        <p14:creationId xmlns:p14="http://schemas.microsoft.com/office/powerpoint/2010/main" val="102454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3D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Steps Taken</a:t>
            </a:r>
            <a:endParaRPr lang="en-US" dirty="0">
              <a:solidFill>
                <a:srgbClr val="003D6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003D6D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of drivers of student success</a:t>
            </a:r>
          </a:p>
          <a:p>
            <a:pPr>
              <a:buClr>
                <a:srgbClr val="003D6D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of current strengths</a:t>
            </a:r>
          </a:p>
          <a:p>
            <a:pPr>
              <a:buClr>
                <a:srgbClr val="003D6D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literature regarding trends for the future of higher education, student well-being, and student success</a:t>
            </a:r>
          </a:p>
          <a:p>
            <a:pPr>
              <a:buClr>
                <a:srgbClr val="003D6D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of opportunities, obstacles, and areas for improvement</a:t>
            </a:r>
          </a:p>
          <a:p>
            <a:pPr>
              <a:buClr>
                <a:srgbClr val="003D6D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current institutional data on student learning experience</a:t>
            </a:r>
          </a:p>
          <a:p>
            <a:pPr>
              <a:buClr>
                <a:srgbClr val="003D6D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of Emerging Themes</a:t>
            </a:r>
          </a:p>
        </p:txBody>
      </p:sp>
    </p:spTree>
    <p:extLst>
      <p:ext uri="{BB962C8B-B14F-4D97-AF65-F5344CB8AC3E}">
        <p14:creationId xmlns:p14="http://schemas.microsoft.com/office/powerpoint/2010/main" val="277689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the heck is </a:t>
            </a:r>
            <a:b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tudent Success?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Student Retention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Educational Attainment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Academic Achievement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Student Advancement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Holistic Development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Student Thriving</a:t>
            </a:r>
          </a:p>
        </p:txBody>
      </p:sp>
    </p:spTree>
    <p:extLst>
      <p:ext uri="{BB962C8B-B14F-4D97-AF65-F5344CB8AC3E}">
        <p14:creationId xmlns:p14="http://schemas.microsoft.com/office/powerpoint/2010/main" val="298744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3D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Drivers of Student Success</a:t>
            </a:r>
            <a:endParaRPr lang="en-US" dirty="0">
              <a:solidFill>
                <a:srgbClr val="003D6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  <a:buClr>
                <a:srgbClr val="003D6D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services/mechanisms for the whole person</a:t>
            </a:r>
          </a:p>
          <a:p>
            <a:pPr>
              <a:lnSpc>
                <a:spcPct val="150000"/>
              </a:lnSpc>
              <a:buClr>
                <a:srgbClr val="003D6D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– sense of belonging and connection</a:t>
            </a:r>
          </a:p>
          <a:p>
            <a:pPr>
              <a:lnSpc>
                <a:spcPct val="150000"/>
              </a:lnSpc>
              <a:buClr>
                <a:srgbClr val="003D6D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impact experiences and practices</a:t>
            </a:r>
          </a:p>
          <a:p>
            <a:pPr>
              <a:lnSpc>
                <a:spcPct val="150000"/>
              </a:lnSpc>
              <a:buClr>
                <a:srgbClr val="003D6D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support/literacy/planning</a:t>
            </a:r>
          </a:p>
          <a:p>
            <a:pPr>
              <a:lnSpc>
                <a:spcPct val="150000"/>
              </a:lnSpc>
              <a:buClr>
                <a:srgbClr val="003D6D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Equitable access to opportunities and facilities</a:t>
            </a:r>
          </a:p>
          <a:p>
            <a:pPr>
              <a:lnSpc>
                <a:spcPct val="150000"/>
              </a:lnSpc>
              <a:buClr>
                <a:srgbClr val="003D6D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connectivity/integration – in/out of classroom</a:t>
            </a:r>
          </a:p>
          <a:p>
            <a:pPr>
              <a:lnSpc>
                <a:spcPct val="150000"/>
              </a:lnSpc>
              <a:buClr>
                <a:srgbClr val="003D6D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Facilities/environment that promote interaction/learning</a:t>
            </a:r>
          </a:p>
          <a:p>
            <a:pPr>
              <a:lnSpc>
                <a:spcPct val="150000"/>
              </a:lnSpc>
              <a:buClr>
                <a:srgbClr val="003D6D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for personal reflection and growth</a:t>
            </a:r>
          </a:p>
        </p:txBody>
      </p:sp>
    </p:spTree>
    <p:extLst>
      <p:ext uri="{BB962C8B-B14F-4D97-AF65-F5344CB8AC3E}">
        <p14:creationId xmlns:p14="http://schemas.microsoft.com/office/powerpoint/2010/main" val="375813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676400"/>
            <a:ext cx="7924799" cy="48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94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 Themes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602164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Integration and Expansion of 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Success Initiatives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(i.e. 	advising, career services, learning resources/support)</a:t>
            </a:r>
          </a:p>
          <a:p>
            <a:pPr marL="0" indent="0">
              <a:buClr>
                <a:srgbClr val="002060"/>
              </a:buClr>
              <a:buNone/>
            </a:pPr>
            <a:endParaRPr lang="en-US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 of Care and Support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holistic and integrated approach to 	student and community well-being (physical, mental, spiritual)</a:t>
            </a:r>
          </a:p>
          <a:p>
            <a:pPr marL="0" indent="0">
              <a:buClr>
                <a:srgbClr val="002060"/>
              </a:buClr>
              <a:buNone/>
            </a:pPr>
            <a:endParaRPr lang="en-US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Enhanced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ervices and support for emerging and more diverse 	student populations</a:t>
            </a:r>
          </a:p>
          <a:p>
            <a:pPr marL="457200" indent="-457200">
              <a:buClr>
                <a:srgbClr val="002060"/>
              </a:buClr>
              <a:buAutoNum type="arabicPeriod" startAt="3"/>
            </a:pPr>
            <a:endParaRPr lang="en-US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 Improved faculty, staff and student 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connections and collaboration to 	support the learning experience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outside of the classroom</a:t>
            </a:r>
          </a:p>
          <a:p>
            <a:pPr marL="457200" indent="-457200">
              <a:buClr>
                <a:srgbClr val="002060"/>
              </a:buClr>
              <a:buAutoNum type="arabicPeriod" startAt="5"/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 Movement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 a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round campus (12 month, 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24/7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use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facilities, technology,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programs, course scheduling etc.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002060"/>
              </a:buClr>
              <a:buAutoNum type="arabicPeriod" startAt="5"/>
            </a:pPr>
            <a:endParaRPr lang="en-US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10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 Themes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6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Greater focus on the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lifecycle of students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scaffolding 	curricular and co-curricular experiences and pathways 	from entry to launch</a:t>
            </a:r>
          </a:p>
          <a:p>
            <a:pPr marL="0" indent="0">
              <a:buClr>
                <a:srgbClr val="002060"/>
              </a:buClr>
              <a:buNone/>
            </a:pPr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support academic planning, skill development, 	engagement and communication with students</a:t>
            </a:r>
          </a:p>
          <a:p>
            <a:pPr marL="0" indent="0">
              <a:buClr>
                <a:srgbClr val="002060"/>
              </a:buClr>
              <a:buNone/>
            </a:pPr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 Provide students with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and professional 	opportunities that build competencies/skills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support 	the University community and their fellow students and 	to prepare them for futures beyond John Carroll</a:t>
            </a:r>
          </a:p>
          <a:p>
            <a:pPr marL="0" indent="0">
              <a:buClr>
                <a:srgbClr val="002060"/>
              </a:buClr>
              <a:buNone/>
            </a:pPr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 Improved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Campus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Facilities/Infrastructure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support student 	engagement (e.g. Library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Dining,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Athletics/Recreation and others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69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5775</TotalTime>
  <Words>345</Words>
  <Application>Microsoft Office PowerPoint</Application>
  <PresentationFormat>On-screen Show (4:3)</PresentationFormat>
  <Paragraphs>84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Rockwell</vt:lpstr>
      <vt:lpstr>Wingdings</vt:lpstr>
      <vt:lpstr>Wingdings 2</vt:lpstr>
      <vt:lpstr>Foundry</vt:lpstr>
      <vt:lpstr>   Strategic Plan 2020-25  The Student Experience</vt:lpstr>
      <vt:lpstr>Student Experience Team</vt:lpstr>
      <vt:lpstr>Student Experience Team Charge</vt:lpstr>
      <vt:lpstr>Steps Taken</vt:lpstr>
      <vt:lpstr>What the heck is  Student Success?</vt:lpstr>
      <vt:lpstr>Drivers of Student Success</vt:lpstr>
      <vt:lpstr>PowerPoint Presentation</vt:lpstr>
      <vt:lpstr>Emerging Themes</vt:lpstr>
      <vt:lpstr>Emerging Themes</vt:lpstr>
      <vt:lpstr>Table Discussions</vt:lpstr>
      <vt:lpstr>PowerPoint Presentation</vt:lpstr>
    </vt:vector>
  </TitlesOfParts>
  <Company>John Carroll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Policy/Procedure changes to the Community Standards Manual</dc:title>
  <dc:creator>scrahen</dc:creator>
  <cp:lastModifiedBy>Malone, Kathleen T.</cp:lastModifiedBy>
  <cp:revision>137</cp:revision>
  <cp:lastPrinted>2019-11-06T14:06:53Z</cp:lastPrinted>
  <dcterms:created xsi:type="dcterms:W3CDTF">2013-09-24T14:15:10Z</dcterms:created>
  <dcterms:modified xsi:type="dcterms:W3CDTF">2019-11-06T17:50:12Z</dcterms:modified>
</cp:coreProperties>
</file>