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374" r:id="rId2"/>
    <p:sldId id="375" r:id="rId3"/>
    <p:sldId id="377" r:id="rId4"/>
    <p:sldId id="378" r:id="rId5"/>
    <p:sldId id="379" r:id="rId6"/>
    <p:sldId id="380" r:id="rId7"/>
    <p:sldId id="382" r:id="rId8"/>
    <p:sldId id="383" r:id="rId9"/>
    <p:sldId id="384" r:id="rId10"/>
    <p:sldId id="385" r:id="rId11"/>
    <p:sldId id="386" r:id="rId12"/>
    <p:sldId id="388" r:id="rId13"/>
    <p:sldId id="387" r:id="rId14"/>
    <p:sldId id="389" r:id="rId15"/>
    <p:sldId id="373" r:id="rId16"/>
    <p:sldId id="300" r:id="rId17"/>
    <p:sldId id="368" r:id="rId18"/>
    <p:sldId id="407" r:id="rId19"/>
    <p:sldId id="370" r:id="rId20"/>
    <p:sldId id="343" r:id="rId21"/>
    <p:sldId id="344" r:id="rId22"/>
    <p:sldId id="345" r:id="rId23"/>
    <p:sldId id="371" r:id="rId24"/>
    <p:sldId id="372" r:id="rId25"/>
    <p:sldId id="346" r:id="rId26"/>
    <p:sldId id="408" r:id="rId27"/>
  </p:sldIdLst>
  <p:sldSz cx="9144000" cy="5143500" type="screen16x9"/>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5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826" autoAdjust="0"/>
  </p:normalViewPr>
  <p:slideViewPr>
    <p:cSldViewPr snapToGrid="0" snapToObjects="1">
      <p:cViewPr varScale="1">
        <p:scale>
          <a:sx n="152" d="100"/>
          <a:sy n="152" d="100"/>
        </p:scale>
        <p:origin x="426" y="132"/>
      </p:cViewPr>
      <p:guideLst>
        <p:guide orient="horz" pos="1620"/>
        <p:guide pos="2880"/>
      </p:guideLst>
    </p:cSldViewPr>
  </p:slideViewPr>
  <p:notesTextViewPr>
    <p:cViewPr>
      <p:scale>
        <a:sx n="100" d="100"/>
        <a:sy n="100" d="100"/>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0A14F5-C3B1-4838-AAF7-4E3B976B9D72}" type="doc">
      <dgm:prSet loTypeId="urn:microsoft.com/office/officeart/2005/8/layout/hProcess9" loCatId="process" qsTypeId="urn:microsoft.com/office/officeart/2005/8/quickstyle/simple1" qsCatId="simple" csTypeId="urn:microsoft.com/office/officeart/2005/8/colors/accent1_2" csCatId="accent1" phldr="1"/>
      <dgm:spPr/>
    </dgm:pt>
    <dgm:pt modelId="{C68F4CB7-8653-47A7-9F3B-C2A1B70733BA}">
      <dgm:prSet/>
      <dgm:spPr>
        <a:solidFill>
          <a:schemeClr val="accent2">
            <a:lumMod val="20000"/>
            <a:lumOff val="80000"/>
          </a:schemeClr>
        </a:solidFill>
        <a:ln>
          <a:solidFill>
            <a:schemeClr val="tx1"/>
          </a:solidFill>
        </a:ln>
      </dgm:spPr>
      <dgm:t>
        <a:bodyPr/>
        <a:lstStyle/>
        <a:p>
          <a:r>
            <a:rPr lang="en-US" b="1" dirty="0" smtClean="0">
              <a:solidFill>
                <a:schemeClr val="tx1"/>
              </a:solidFill>
            </a:rPr>
            <a:t>Dec 2019 – Jan 2020</a:t>
          </a:r>
          <a:endParaRPr lang="en-US" b="1" dirty="0">
            <a:solidFill>
              <a:schemeClr val="tx1"/>
            </a:solidFill>
          </a:endParaRPr>
        </a:p>
        <a:p>
          <a:r>
            <a:rPr lang="en-US" dirty="0" smtClean="0">
              <a:solidFill>
                <a:schemeClr val="tx1"/>
              </a:solidFill>
            </a:rPr>
            <a:t>-Program Evaluation Team reviews input and produces program Evaluations                            -Evaluations returned to Programs for response</a:t>
          </a:r>
          <a:endParaRPr lang="en-US" dirty="0">
            <a:solidFill>
              <a:schemeClr val="tx1"/>
            </a:solidFill>
          </a:endParaRPr>
        </a:p>
      </dgm:t>
    </dgm:pt>
    <dgm:pt modelId="{3FD72991-BDDC-4830-8236-50F095288376}" type="parTrans" cxnId="{6C08C735-6577-4D0F-B29C-4BFEFD151E03}">
      <dgm:prSet/>
      <dgm:spPr/>
      <dgm:t>
        <a:bodyPr/>
        <a:lstStyle/>
        <a:p>
          <a:endParaRPr lang="en-US"/>
        </a:p>
      </dgm:t>
    </dgm:pt>
    <dgm:pt modelId="{9E7DB29A-F46F-4043-9086-B8FE288B2E86}" type="sibTrans" cxnId="{6C08C735-6577-4D0F-B29C-4BFEFD151E03}">
      <dgm:prSet/>
      <dgm:spPr/>
      <dgm:t>
        <a:bodyPr/>
        <a:lstStyle/>
        <a:p>
          <a:endParaRPr lang="en-US"/>
        </a:p>
      </dgm:t>
    </dgm:pt>
    <dgm:pt modelId="{C1C485A1-3322-4FAC-A12A-91ED4498BAEC}">
      <dgm:prSet/>
      <dgm:spPr>
        <a:solidFill>
          <a:schemeClr val="accent2">
            <a:lumMod val="20000"/>
            <a:lumOff val="80000"/>
          </a:schemeClr>
        </a:solidFill>
        <a:ln>
          <a:solidFill>
            <a:schemeClr val="tx1"/>
          </a:solidFill>
        </a:ln>
      </dgm:spPr>
      <dgm:t>
        <a:bodyPr/>
        <a:lstStyle/>
        <a:p>
          <a:r>
            <a:rPr lang="en-US" b="1" dirty="0" smtClean="0">
              <a:solidFill>
                <a:schemeClr val="tx1"/>
              </a:solidFill>
            </a:rPr>
            <a:t>Feb 2020</a:t>
          </a:r>
          <a:endParaRPr lang="en-US" b="1" dirty="0">
            <a:solidFill>
              <a:schemeClr val="tx1"/>
            </a:solidFill>
          </a:endParaRPr>
        </a:p>
        <a:p>
          <a:r>
            <a:rPr lang="en-US" dirty="0" smtClean="0">
              <a:solidFill>
                <a:schemeClr val="tx1"/>
              </a:solidFill>
            </a:rPr>
            <a:t>-Identify Program Growth Opportunities                         -Emerging Directions               -Program strengthening plans</a:t>
          </a:r>
        </a:p>
      </dgm:t>
    </dgm:pt>
    <dgm:pt modelId="{FD32F8F5-5468-4C9F-A06E-841C8BAE4300}" type="parTrans" cxnId="{63818EC7-DF5B-4812-8DCC-689A77E7F14C}">
      <dgm:prSet/>
      <dgm:spPr/>
      <dgm:t>
        <a:bodyPr/>
        <a:lstStyle/>
        <a:p>
          <a:endParaRPr lang="en-US"/>
        </a:p>
      </dgm:t>
    </dgm:pt>
    <dgm:pt modelId="{5ACBCEC7-B1BA-4EBC-B72E-178EA0695053}" type="sibTrans" cxnId="{63818EC7-DF5B-4812-8DCC-689A77E7F14C}">
      <dgm:prSet/>
      <dgm:spPr/>
      <dgm:t>
        <a:bodyPr/>
        <a:lstStyle/>
        <a:p>
          <a:endParaRPr lang="en-US"/>
        </a:p>
      </dgm:t>
    </dgm:pt>
    <dgm:pt modelId="{4F06BE8B-7714-42AA-B608-317ADC8E8555}">
      <dgm:prSet phldrT="[Text]"/>
      <dgm:spPr>
        <a:solidFill>
          <a:schemeClr val="accent2">
            <a:lumMod val="20000"/>
            <a:lumOff val="80000"/>
          </a:schemeClr>
        </a:solidFill>
        <a:ln>
          <a:solidFill>
            <a:schemeClr val="tx1"/>
          </a:solidFill>
        </a:ln>
      </dgm:spPr>
      <dgm:t>
        <a:bodyPr/>
        <a:lstStyle/>
        <a:p>
          <a:r>
            <a:rPr lang="en-US" b="1" dirty="0" smtClean="0">
              <a:solidFill>
                <a:schemeClr val="tx1"/>
              </a:solidFill>
            </a:rPr>
            <a:t>Oct 2 – Dec 9, 2019</a:t>
          </a:r>
          <a:endParaRPr lang="en-US" b="1" dirty="0">
            <a:solidFill>
              <a:schemeClr val="tx1"/>
            </a:solidFill>
          </a:endParaRPr>
        </a:p>
        <a:p>
          <a:r>
            <a:rPr lang="en-US" dirty="0" smtClean="0">
              <a:solidFill>
                <a:schemeClr val="tx1"/>
              </a:solidFill>
            </a:rPr>
            <a:t>-Roll out Program Evaluation Rubric                 -Department/Program conversations</a:t>
          </a:r>
          <a:endParaRPr lang="en-US" dirty="0">
            <a:solidFill>
              <a:schemeClr val="tx1"/>
            </a:solidFill>
          </a:endParaRPr>
        </a:p>
        <a:p>
          <a:r>
            <a:rPr lang="en-US" dirty="0" smtClean="0">
              <a:solidFill>
                <a:schemeClr val="tx1"/>
              </a:solidFill>
            </a:rPr>
            <a:t>-Collect Program Evaluation Narratives</a:t>
          </a:r>
          <a:endParaRPr lang="en-US" dirty="0">
            <a:solidFill>
              <a:schemeClr val="tx1"/>
            </a:solidFill>
          </a:endParaRPr>
        </a:p>
      </dgm:t>
    </dgm:pt>
    <dgm:pt modelId="{99577826-C688-42A7-9E0D-469623E306DB}" type="parTrans" cxnId="{5945B79B-9163-49FF-93A5-DD4D91911843}">
      <dgm:prSet/>
      <dgm:spPr/>
      <dgm:t>
        <a:bodyPr/>
        <a:lstStyle/>
        <a:p>
          <a:endParaRPr lang="en-US"/>
        </a:p>
      </dgm:t>
    </dgm:pt>
    <dgm:pt modelId="{0AA0335A-8812-4B00-A350-1613F0857754}" type="sibTrans" cxnId="{5945B79B-9163-49FF-93A5-DD4D91911843}">
      <dgm:prSet/>
      <dgm:spPr/>
      <dgm:t>
        <a:bodyPr/>
        <a:lstStyle/>
        <a:p>
          <a:endParaRPr lang="en-US"/>
        </a:p>
      </dgm:t>
    </dgm:pt>
    <dgm:pt modelId="{A25D87F5-4DC3-4C76-A3E5-F7D02A13C4C5}">
      <dgm:prSet/>
      <dgm:spPr>
        <a:solidFill>
          <a:schemeClr val="accent2">
            <a:lumMod val="20000"/>
            <a:lumOff val="80000"/>
          </a:schemeClr>
        </a:solidFill>
        <a:ln>
          <a:solidFill>
            <a:schemeClr val="tx1"/>
          </a:solidFill>
        </a:ln>
      </dgm:spPr>
      <dgm:t>
        <a:bodyPr/>
        <a:lstStyle/>
        <a:p>
          <a:r>
            <a:rPr lang="en-US" b="1" dirty="0" smtClean="0">
              <a:solidFill>
                <a:schemeClr val="tx1"/>
              </a:solidFill>
            </a:rPr>
            <a:t>Late Jan 2020</a:t>
          </a:r>
        </a:p>
        <a:p>
          <a:r>
            <a:rPr lang="en-US" dirty="0" smtClean="0">
              <a:solidFill>
                <a:schemeClr val="tx1"/>
              </a:solidFill>
            </a:rPr>
            <a:t>-Share Program Evaluations with Faculty:</a:t>
          </a:r>
        </a:p>
        <a:p>
          <a:r>
            <a:rPr lang="en-US" dirty="0" smtClean="0">
              <a:solidFill>
                <a:schemeClr val="tx1"/>
              </a:solidFill>
            </a:rPr>
            <a:t>-Open forums for community discussions</a:t>
          </a:r>
        </a:p>
        <a:p>
          <a:r>
            <a:rPr lang="en-US" dirty="0" smtClean="0">
              <a:solidFill>
                <a:schemeClr val="tx1"/>
              </a:solidFill>
            </a:rPr>
            <a:t>-Community Input</a:t>
          </a:r>
        </a:p>
        <a:p>
          <a:endParaRPr lang="en-US" dirty="0">
            <a:solidFill>
              <a:schemeClr val="tx1"/>
            </a:solidFill>
          </a:endParaRPr>
        </a:p>
      </dgm:t>
    </dgm:pt>
    <dgm:pt modelId="{BA515246-02BB-4DE5-AE66-B7A347142E9B}" type="parTrans" cxnId="{01CADE23-4C54-4BB9-A8F2-8AA7F603A6BF}">
      <dgm:prSet/>
      <dgm:spPr/>
      <dgm:t>
        <a:bodyPr/>
        <a:lstStyle/>
        <a:p>
          <a:endParaRPr lang="en-US"/>
        </a:p>
      </dgm:t>
    </dgm:pt>
    <dgm:pt modelId="{19E150BA-4EB0-4D73-8271-02D5EE542AD1}" type="sibTrans" cxnId="{01CADE23-4C54-4BB9-A8F2-8AA7F603A6BF}">
      <dgm:prSet/>
      <dgm:spPr/>
      <dgm:t>
        <a:bodyPr/>
        <a:lstStyle/>
        <a:p>
          <a:endParaRPr lang="en-US"/>
        </a:p>
      </dgm:t>
    </dgm:pt>
    <dgm:pt modelId="{8E51CD37-4B33-44AC-A2C5-5C39BF243889}">
      <dgm:prSet/>
      <dgm:spPr>
        <a:solidFill>
          <a:schemeClr val="accent2">
            <a:lumMod val="20000"/>
            <a:lumOff val="80000"/>
          </a:schemeClr>
        </a:solidFill>
        <a:ln>
          <a:solidFill>
            <a:schemeClr val="tx1"/>
          </a:solidFill>
        </a:ln>
      </dgm:spPr>
      <dgm:t>
        <a:bodyPr/>
        <a:lstStyle/>
        <a:p>
          <a:r>
            <a:rPr lang="en-US" b="1" dirty="0" smtClean="0">
              <a:solidFill>
                <a:schemeClr val="tx1"/>
              </a:solidFill>
            </a:rPr>
            <a:t> Late Feb, 2020</a:t>
          </a:r>
        </a:p>
        <a:p>
          <a:r>
            <a:rPr lang="en-US" dirty="0" smtClean="0">
              <a:solidFill>
                <a:schemeClr val="tx1"/>
              </a:solidFill>
            </a:rPr>
            <a:t>Submit findings to the strategic plan process for inclusion</a:t>
          </a:r>
        </a:p>
      </dgm:t>
    </dgm:pt>
    <dgm:pt modelId="{8BD18BBF-4B44-41CB-8E18-36E499FC7E97}" type="parTrans" cxnId="{FECE2F5A-8C4E-43B2-9B5F-03E1E39D751D}">
      <dgm:prSet/>
      <dgm:spPr/>
      <dgm:t>
        <a:bodyPr/>
        <a:lstStyle/>
        <a:p>
          <a:endParaRPr lang="en-US"/>
        </a:p>
      </dgm:t>
    </dgm:pt>
    <dgm:pt modelId="{EF8C24D7-6741-4177-AF15-C6E908B7C796}" type="sibTrans" cxnId="{FECE2F5A-8C4E-43B2-9B5F-03E1E39D751D}">
      <dgm:prSet/>
      <dgm:spPr/>
      <dgm:t>
        <a:bodyPr/>
        <a:lstStyle/>
        <a:p>
          <a:endParaRPr lang="en-US"/>
        </a:p>
      </dgm:t>
    </dgm:pt>
    <dgm:pt modelId="{F660F083-3900-4218-A529-A50BB4CA964D}">
      <dgm:prSet phldrT="[Text]"/>
      <dgm:spPr>
        <a:solidFill>
          <a:schemeClr val="accent2">
            <a:lumMod val="20000"/>
            <a:lumOff val="80000"/>
          </a:schemeClr>
        </a:solidFill>
        <a:ln>
          <a:solidFill>
            <a:schemeClr val="tx1"/>
          </a:solidFill>
        </a:ln>
      </dgm:spPr>
      <dgm:t>
        <a:bodyPr/>
        <a:lstStyle/>
        <a:p>
          <a:r>
            <a:rPr lang="en-US" b="1" dirty="0" smtClean="0">
              <a:solidFill>
                <a:schemeClr val="tx1"/>
              </a:solidFill>
            </a:rPr>
            <a:t>Sept - Early October 2019            -</a:t>
          </a:r>
          <a:r>
            <a:rPr lang="en-US" b="0" dirty="0" smtClean="0">
              <a:solidFill>
                <a:schemeClr val="tx1"/>
              </a:solidFill>
            </a:rPr>
            <a:t>Design Process and rubrics                                     -</a:t>
          </a:r>
          <a:r>
            <a:rPr lang="en-US" dirty="0" smtClean="0">
              <a:solidFill>
                <a:schemeClr val="tx1"/>
              </a:solidFill>
            </a:rPr>
            <a:t>Identify Evaluation Team Members</a:t>
          </a:r>
          <a:endParaRPr lang="en-US" dirty="0">
            <a:solidFill>
              <a:schemeClr val="tx1"/>
            </a:solidFill>
          </a:endParaRPr>
        </a:p>
      </dgm:t>
    </dgm:pt>
    <dgm:pt modelId="{E9416D75-056C-4616-8A32-36794A949B91}" type="sibTrans" cxnId="{86E652DA-2CDF-467B-B600-27332F8E506D}">
      <dgm:prSet/>
      <dgm:spPr/>
      <dgm:t>
        <a:bodyPr/>
        <a:lstStyle/>
        <a:p>
          <a:endParaRPr lang="en-US"/>
        </a:p>
      </dgm:t>
    </dgm:pt>
    <dgm:pt modelId="{15E726C6-BF96-41C7-A5B0-AE87BD560030}" type="parTrans" cxnId="{86E652DA-2CDF-467B-B600-27332F8E506D}">
      <dgm:prSet/>
      <dgm:spPr/>
      <dgm:t>
        <a:bodyPr/>
        <a:lstStyle/>
        <a:p>
          <a:endParaRPr lang="en-US"/>
        </a:p>
      </dgm:t>
    </dgm:pt>
    <dgm:pt modelId="{9E4ED5BB-3EA6-4F2A-AC3A-C54BEA901840}" type="pres">
      <dgm:prSet presAssocID="{1F0A14F5-C3B1-4838-AAF7-4E3B976B9D72}" presName="CompostProcess" presStyleCnt="0">
        <dgm:presLayoutVars>
          <dgm:dir/>
          <dgm:resizeHandles val="exact"/>
        </dgm:presLayoutVars>
      </dgm:prSet>
      <dgm:spPr/>
    </dgm:pt>
    <dgm:pt modelId="{CF0953BC-1C93-45C0-89E7-DCEB8BA891CE}" type="pres">
      <dgm:prSet presAssocID="{1F0A14F5-C3B1-4838-AAF7-4E3B976B9D72}" presName="arrow" presStyleLbl="bgShp" presStyleIdx="0" presStyleCnt="1"/>
      <dgm:spPr/>
    </dgm:pt>
    <dgm:pt modelId="{275E5F41-FC22-4900-AA5C-D4F5D639C157}" type="pres">
      <dgm:prSet presAssocID="{1F0A14F5-C3B1-4838-AAF7-4E3B976B9D72}" presName="linearProcess" presStyleCnt="0"/>
      <dgm:spPr/>
    </dgm:pt>
    <dgm:pt modelId="{497D662F-83A3-45C9-B233-44794C0891BA}" type="pres">
      <dgm:prSet presAssocID="{F660F083-3900-4218-A529-A50BB4CA964D}" presName="textNode" presStyleLbl="node1" presStyleIdx="0" presStyleCnt="6">
        <dgm:presLayoutVars>
          <dgm:bulletEnabled val="1"/>
        </dgm:presLayoutVars>
      </dgm:prSet>
      <dgm:spPr/>
      <dgm:t>
        <a:bodyPr/>
        <a:lstStyle/>
        <a:p>
          <a:endParaRPr lang="en-US"/>
        </a:p>
      </dgm:t>
    </dgm:pt>
    <dgm:pt modelId="{F1BB063D-F354-4E88-AFAB-7F72676E61FC}" type="pres">
      <dgm:prSet presAssocID="{E9416D75-056C-4616-8A32-36794A949B91}" presName="sibTrans" presStyleCnt="0"/>
      <dgm:spPr/>
    </dgm:pt>
    <dgm:pt modelId="{DE3859D7-C52B-40D7-8EFA-07C6281EA953}" type="pres">
      <dgm:prSet presAssocID="{4F06BE8B-7714-42AA-B608-317ADC8E8555}" presName="textNode" presStyleLbl="node1" presStyleIdx="1" presStyleCnt="6">
        <dgm:presLayoutVars>
          <dgm:bulletEnabled val="1"/>
        </dgm:presLayoutVars>
      </dgm:prSet>
      <dgm:spPr/>
      <dgm:t>
        <a:bodyPr/>
        <a:lstStyle/>
        <a:p>
          <a:endParaRPr lang="en-US"/>
        </a:p>
      </dgm:t>
    </dgm:pt>
    <dgm:pt modelId="{C0908670-8A43-493C-BA07-1CB21D107BCD}" type="pres">
      <dgm:prSet presAssocID="{0AA0335A-8812-4B00-A350-1613F0857754}" presName="sibTrans" presStyleCnt="0"/>
      <dgm:spPr/>
    </dgm:pt>
    <dgm:pt modelId="{3F65E8F8-A005-451D-92B6-6CFCAE991B45}" type="pres">
      <dgm:prSet presAssocID="{C68F4CB7-8653-47A7-9F3B-C2A1B70733BA}" presName="textNode" presStyleLbl="node1" presStyleIdx="2" presStyleCnt="6">
        <dgm:presLayoutVars>
          <dgm:bulletEnabled val="1"/>
        </dgm:presLayoutVars>
      </dgm:prSet>
      <dgm:spPr/>
      <dgm:t>
        <a:bodyPr/>
        <a:lstStyle/>
        <a:p>
          <a:endParaRPr lang="en-US"/>
        </a:p>
      </dgm:t>
    </dgm:pt>
    <dgm:pt modelId="{D4EBAEB3-CB60-465C-AA18-EB643CF00FC3}" type="pres">
      <dgm:prSet presAssocID="{9E7DB29A-F46F-4043-9086-B8FE288B2E86}" presName="sibTrans" presStyleCnt="0"/>
      <dgm:spPr/>
    </dgm:pt>
    <dgm:pt modelId="{724531DF-DFA2-418B-8707-181B08FA4AA7}" type="pres">
      <dgm:prSet presAssocID="{A25D87F5-4DC3-4C76-A3E5-F7D02A13C4C5}" presName="textNode" presStyleLbl="node1" presStyleIdx="3" presStyleCnt="6">
        <dgm:presLayoutVars>
          <dgm:bulletEnabled val="1"/>
        </dgm:presLayoutVars>
      </dgm:prSet>
      <dgm:spPr/>
      <dgm:t>
        <a:bodyPr/>
        <a:lstStyle/>
        <a:p>
          <a:endParaRPr lang="en-US"/>
        </a:p>
      </dgm:t>
    </dgm:pt>
    <dgm:pt modelId="{C8D09648-9432-49E0-8024-D40F6C3B9109}" type="pres">
      <dgm:prSet presAssocID="{19E150BA-4EB0-4D73-8271-02D5EE542AD1}" presName="sibTrans" presStyleCnt="0"/>
      <dgm:spPr/>
    </dgm:pt>
    <dgm:pt modelId="{A9DBA22B-4F83-47EB-BACB-CCC285D240B1}" type="pres">
      <dgm:prSet presAssocID="{C1C485A1-3322-4FAC-A12A-91ED4498BAEC}" presName="textNode" presStyleLbl="node1" presStyleIdx="4" presStyleCnt="6">
        <dgm:presLayoutVars>
          <dgm:bulletEnabled val="1"/>
        </dgm:presLayoutVars>
      </dgm:prSet>
      <dgm:spPr/>
      <dgm:t>
        <a:bodyPr/>
        <a:lstStyle/>
        <a:p>
          <a:endParaRPr lang="en-US"/>
        </a:p>
      </dgm:t>
    </dgm:pt>
    <dgm:pt modelId="{926DC505-9E91-4C97-A312-3A4773899CA0}" type="pres">
      <dgm:prSet presAssocID="{5ACBCEC7-B1BA-4EBC-B72E-178EA0695053}" presName="sibTrans" presStyleCnt="0"/>
      <dgm:spPr/>
    </dgm:pt>
    <dgm:pt modelId="{E4AE120B-7221-4063-9BC2-4DAF161D353B}" type="pres">
      <dgm:prSet presAssocID="{8E51CD37-4B33-44AC-A2C5-5C39BF243889}" presName="textNode" presStyleLbl="node1" presStyleIdx="5" presStyleCnt="6">
        <dgm:presLayoutVars>
          <dgm:bulletEnabled val="1"/>
        </dgm:presLayoutVars>
      </dgm:prSet>
      <dgm:spPr/>
      <dgm:t>
        <a:bodyPr/>
        <a:lstStyle/>
        <a:p>
          <a:endParaRPr lang="en-US"/>
        </a:p>
      </dgm:t>
    </dgm:pt>
  </dgm:ptLst>
  <dgm:cxnLst>
    <dgm:cxn modelId="{7346E8F6-534F-4647-956A-97977AFE2163}" type="presOf" srcId="{8E51CD37-4B33-44AC-A2C5-5C39BF243889}" destId="{E4AE120B-7221-4063-9BC2-4DAF161D353B}" srcOrd="0" destOrd="0" presId="urn:microsoft.com/office/officeart/2005/8/layout/hProcess9"/>
    <dgm:cxn modelId="{01CADE23-4C54-4BB9-A8F2-8AA7F603A6BF}" srcId="{1F0A14F5-C3B1-4838-AAF7-4E3B976B9D72}" destId="{A25D87F5-4DC3-4C76-A3E5-F7D02A13C4C5}" srcOrd="3" destOrd="0" parTransId="{BA515246-02BB-4DE5-AE66-B7A347142E9B}" sibTransId="{19E150BA-4EB0-4D73-8271-02D5EE542AD1}"/>
    <dgm:cxn modelId="{07E614DE-EF5B-48B6-B8ED-C48D04E07EFE}" type="presOf" srcId="{C1C485A1-3322-4FAC-A12A-91ED4498BAEC}" destId="{A9DBA22B-4F83-47EB-BACB-CCC285D240B1}" srcOrd="0" destOrd="0" presId="urn:microsoft.com/office/officeart/2005/8/layout/hProcess9"/>
    <dgm:cxn modelId="{DB6407DB-3103-4C78-9711-83F76B4692FA}" type="presOf" srcId="{A25D87F5-4DC3-4C76-A3E5-F7D02A13C4C5}" destId="{724531DF-DFA2-418B-8707-181B08FA4AA7}" srcOrd="0" destOrd="0" presId="urn:microsoft.com/office/officeart/2005/8/layout/hProcess9"/>
    <dgm:cxn modelId="{FAEEC073-D396-4048-B295-9C65EC36AB85}" type="presOf" srcId="{1F0A14F5-C3B1-4838-AAF7-4E3B976B9D72}" destId="{9E4ED5BB-3EA6-4F2A-AC3A-C54BEA901840}" srcOrd="0" destOrd="0" presId="urn:microsoft.com/office/officeart/2005/8/layout/hProcess9"/>
    <dgm:cxn modelId="{972F4814-EB16-4E08-B4DB-C4D2B553F0B4}" type="presOf" srcId="{4F06BE8B-7714-42AA-B608-317ADC8E8555}" destId="{DE3859D7-C52B-40D7-8EFA-07C6281EA953}" srcOrd="0" destOrd="0" presId="urn:microsoft.com/office/officeart/2005/8/layout/hProcess9"/>
    <dgm:cxn modelId="{D54A32F3-E37E-4E0B-A710-C69531DDD2AB}" type="presOf" srcId="{F660F083-3900-4218-A529-A50BB4CA964D}" destId="{497D662F-83A3-45C9-B233-44794C0891BA}" srcOrd="0" destOrd="0" presId="urn:microsoft.com/office/officeart/2005/8/layout/hProcess9"/>
    <dgm:cxn modelId="{63818EC7-DF5B-4812-8DCC-689A77E7F14C}" srcId="{1F0A14F5-C3B1-4838-AAF7-4E3B976B9D72}" destId="{C1C485A1-3322-4FAC-A12A-91ED4498BAEC}" srcOrd="4" destOrd="0" parTransId="{FD32F8F5-5468-4C9F-A06E-841C8BAE4300}" sibTransId="{5ACBCEC7-B1BA-4EBC-B72E-178EA0695053}"/>
    <dgm:cxn modelId="{6C08C735-6577-4D0F-B29C-4BFEFD151E03}" srcId="{1F0A14F5-C3B1-4838-AAF7-4E3B976B9D72}" destId="{C68F4CB7-8653-47A7-9F3B-C2A1B70733BA}" srcOrd="2" destOrd="0" parTransId="{3FD72991-BDDC-4830-8236-50F095288376}" sibTransId="{9E7DB29A-F46F-4043-9086-B8FE288B2E86}"/>
    <dgm:cxn modelId="{86E652DA-2CDF-467B-B600-27332F8E506D}" srcId="{1F0A14F5-C3B1-4838-AAF7-4E3B976B9D72}" destId="{F660F083-3900-4218-A529-A50BB4CA964D}" srcOrd="0" destOrd="0" parTransId="{15E726C6-BF96-41C7-A5B0-AE87BD560030}" sibTransId="{E9416D75-056C-4616-8A32-36794A949B91}"/>
    <dgm:cxn modelId="{9973FD63-22A2-4D34-AF37-2829F2745525}" type="presOf" srcId="{C68F4CB7-8653-47A7-9F3B-C2A1B70733BA}" destId="{3F65E8F8-A005-451D-92B6-6CFCAE991B45}" srcOrd="0" destOrd="0" presId="urn:microsoft.com/office/officeart/2005/8/layout/hProcess9"/>
    <dgm:cxn modelId="{FECE2F5A-8C4E-43B2-9B5F-03E1E39D751D}" srcId="{1F0A14F5-C3B1-4838-AAF7-4E3B976B9D72}" destId="{8E51CD37-4B33-44AC-A2C5-5C39BF243889}" srcOrd="5" destOrd="0" parTransId="{8BD18BBF-4B44-41CB-8E18-36E499FC7E97}" sibTransId="{EF8C24D7-6741-4177-AF15-C6E908B7C796}"/>
    <dgm:cxn modelId="{5945B79B-9163-49FF-93A5-DD4D91911843}" srcId="{1F0A14F5-C3B1-4838-AAF7-4E3B976B9D72}" destId="{4F06BE8B-7714-42AA-B608-317ADC8E8555}" srcOrd="1" destOrd="0" parTransId="{99577826-C688-42A7-9E0D-469623E306DB}" sibTransId="{0AA0335A-8812-4B00-A350-1613F0857754}"/>
    <dgm:cxn modelId="{0E91EB32-F484-4BFB-9F27-456DB48AA4F2}" type="presParOf" srcId="{9E4ED5BB-3EA6-4F2A-AC3A-C54BEA901840}" destId="{CF0953BC-1C93-45C0-89E7-DCEB8BA891CE}" srcOrd="0" destOrd="0" presId="urn:microsoft.com/office/officeart/2005/8/layout/hProcess9"/>
    <dgm:cxn modelId="{6EB618AF-0AD0-4B5C-BCF9-BC7D7FE7E98F}" type="presParOf" srcId="{9E4ED5BB-3EA6-4F2A-AC3A-C54BEA901840}" destId="{275E5F41-FC22-4900-AA5C-D4F5D639C157}" srcOrd="1" destOrd="0" presId="urn:microsoft.com/office/officeart/2005/8/layout/hProcess9"/>
    <dgm:cxn modelId="{34715CD7-B8F9-44E2-97ED-5C10FC4FE3B0}" type="presParOf" srcId="{275E5F41-FC22-4900-AA5C-D4F5D639C157}" destId="{497D662F-83A3-45C9-B233-44794C0891BA}" srcOrd="0" destOrd="0" presId="urn:microsoft.com/office/officeart/2005/8/layout/hProcess9"/>
    <dgm:cxn modelId="{5DC9C5AE-7A61-41A5-AF08-FAEB445D14BD}" type="presParOf" srcId="{275E5F41-FC22-4900-AA5C-D4F5D639C157}" destId="{F1BB063D-F354-4E88-AFAB-7F72676E61FC}" srcOrd="1" destOrd="0" presId="urn:microsoft.com/office/officeart/2005/8/layout/hProcess9"/>
    <dgm:cxn modelId="{72986A81-7B10-42CC-A3DF-F5AD5229A805}" type="presParOf" srcId="{275E5F41-FC22-4900-AA5C-D4F5D639C157}" destId="{DE3859D7-C52B-40D7-8EFA-07C6281EA953}" srcOrd="2" destOrd="0" presId="urn:microsoft.com/office/officeart/2005/8/layout/hProcess9"/>
    <dgm:cxn modelId="{0B3FF7A0-1CDD-4A0D-93D4-5EFF351EDE62}" type="presParOf" srcId="{275E5F41-FC22-4900-AA5C-D4F5D639C157}" destId="{C0908670-8A43-493C-BA07-1CB21D107BCD}" srcOrd="3" destOrd="0" presId="urn:microsoft.com/office/officeart/2005/8/layout/hProcess9"/>
    <dgm:cxn modelId="{76FA0E44-16B4-4216-9EF7-88C7227BD034}" type="presParOf" srcId="{275E5F41-FC22-4900-AA5C-D4F5D639C157}" destId="{3F65E8F8-A005-451D-92B6-6CFCAE991B45}" srcOrd="4" destOrd="0" presId="urn:microsoft.com/office/officeart/2005/8/layout/hProcess9"/>
    <dgm:cxn modelId="{F1453E38-4D81-4BA6-B645-ECEB6064A67F}" type="presParOf" srcId="{275E5F41-FC22-4900-AA5C-D4F5D639C157}" destId="{D4EBAEB3-CB60-465C-AA18-EB643CF00FC3}" srcOrd="5" destOrd="0" presId="urn:microsoft.com/office/officeart/2005/8/layout/hProcess9"/>
    <dgm:cxn modelId="{01F8A425-0257-4249-AB32-C3170BFE901D}" type="presParOf" srcId="{275E5F41-FC22-4900-AA5C-D4F5D639C157}" destId="{724531DF-DFA2-418B-8707-181B08FA4AA7}" srcOrd="6" destOrd="0" presId="urn:microsoft.com/office/officeart/2005/8/layout/hProcess9"/>
    <dgm:cxn modelId="{88BE459F-C0D9-4A8B-8D11-0D20DA3C6B35}" type="presParOf" srcId="{275E5F41-FC22-4900-AA5C-D4F5D639C157}" destId="{C8D09648-9432-49E0-8024-D40F6C3B9109}" srcOrd="7" destOrd="0" presId="urn:microsoft.com/office/officeart/2005/8/layout/hProcess9"/>
    <dgm:cxn modelId="{639663F3-D45D-4220-8893-A3BFBCF7E14C}" type="presParOf" srcId="{275E5F41-FC22-4900-AA5C-D4F5D639C157}" destId="{A9DBA22B-4F83-47EB-BACB-CCC285D240B1}" srcOrd="8" destOrd="0" presId="urn:microsoft.com/office/officeart/2005/8/layout/hProcess9"/>
    <dgm:cxn modelId="{E3B088E0-620E-47F5-8BA7-39F580EAB910}" type="presParOf" srcId="{275E5F41-FC22-4900-AA5C-D4F5D639C157}" destId="{926DC505-9E91-4C97-A312-3A4773899CA0}" srcOrd="9" destOrd="0" presId="urn:microsoft.com/office/officeart/2005/8/layout/hProcess9"/>
    <dgm:cxn modelId="{A2075720-C32D-4B8D-8010-1D4D1F96FC26}" type="presParOf" srcId="{275E5F41-FC22-4900-AA5C-D4F5D639C157}" destId="{E4AE120B-7221-4063-9BC2-4DAF161D353B}"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0A14F5-C3B1-4838-AAF7-4E3B976B9D72}" type="doc">
      <dgm:prSet loTypeId="urn:microsoft.com/office/officeart/2005/8/layout/hProcess9" loCatId="process" qsTypeId="urn:microsoft.com/office/officeart/2005/8/quickstyle/simple1" qsCatId="simple" csTypeId="urn:microsoft.com/office/officeart/2005/8/colors/accent1_2" csCatId="accent1" phldr="1"/>
      <dgm:spPr/>
    </dgm:pt>
    <dgm:pt modelId="{C1C485A1-3322-4FAC-A12A-91ED4498BAEC}">
      <dgm:prSet/>
      <dgm:spPr>
        <a:solidFill>
          <a:schemeClr val="accent2">
            <a:lumMod val="20000"/>
            <a:lumOff val="80000"/>
          </a:schemeClr>
        </a:solidFill>
        <a:ln>
          <a:solidFill>
            <a:schemeClr val="tx1"/>
          </a:solidFill>
        </a:ln>
      </dgm:spPr>
      <dgm:t>
        <a:bodyPr/>
        <a:lstStyle/>
        <a:p>
          <a:r>
            <a:rPr lang="en-US" b="1" dirty="0" smtClean="0">
              <a:solidFill>
                <a:schemeClr val="tx1"/>
              </a:solidFill>
            </a:rPr>
            <a:t>March 9 2020</a:t>
          </a:r>
          <a:endParaRPr lang="en-US" b="1" dirty="0">
            <a:solidFill>
              <a:schemeClr val="tx1"/>
            </a:solidFill>
          </a:endParaRPr>
        </a:p>
        <a:p>
          <a:r>
            <a:rPr lang="en-US" dirty="0" smtClean="0">
              <a:solidFill>
                <a:schemeClr val="tx1"/>
              </a:solidFill>
            </a:rPr>
            <a:t>Release reports to community</a:t>
          </a:r>
        </a:p>
      </dgm:t>
    </dgm:pt>
    <dgm:pt modelId="{FD32F8F5-5468-4C9F-A06E-841C8BAE4300}" type="parTrans" cxnId="{63818EC7-DF5B-4812-8DCC-689A77E7F14C}">
      <dgm:prSet/>
      <dgm:spPr/>
      <dgm:t>
        <a:bodyPr/>
        <a:lstStyle/>
        <a:p>
          <a:endParaRPr lang="en-US"/>
        </a:p>
      </dgm:t>
    </dgm:pt>
    <dgm:pt modelId="{5ACBCEC7-B1BA-4EBC-B72E-178EA0695053}" type="sibTrans" cxnId="{63818EC7-DF5B-4812-8DCC-689A77E7F14C}">
      <dgm:prSet/>
      <dgm:spPr/>
      <dgm:t>
        <a:bodyPr/>
        <a:lstStyle/>
        <a:p>
          <a:endParaRPr lang="en-US"/>
        </a:p>
      </dgm:t>
    </dgm:pt>
    <dgm:pt modelId="{4F06BE8B-7714-42AA-B608-317ADC8E8555}">
      <dgm:prSet phldrT="[Text]"/>
      <dgm:spPr>
        <a:solidFill>
          <a:schemeClr val="accent2">
            <a:lumMod val="20000"/>
            <a:lumOff val="80000"/>
          </a:schemeClr>
        </a:solidFill>
        <a:ln>
          <a:solidFill>
            <a:schemeClr val="tx1"/>
          </a:solidFill>
        </a:ln>
      </dgm:spPr>
      <dgm:t>
        <a:bodyPr/>
        <a:lstStyle/>
        <a:p>
          <a:r>
            <a:rPr lang="en-US" b="1" dirty="0" smtClean="0">
              <a:solidFill>
                <a:schemeClr val="tx1"/>
              </a:solidFill>
            </a:rPr>
            <a:t>Nov 15, 2019</a:t>
          </a:r>
          <a:endParaRPr lang="en-US" b="1" dirty="0">
            <a:solidFill>
              <a:schemeClr val="tx1"/>
            </a:solidFill>
          </a:endParaRPr>
        </a:p>
        <a:p>
          <a:r>
            <a:rPr lang="en-US" dirty="0" smtClean="0">
              <a:solidFill>
                <a:schemeClr val="tx1"/>
              </a:solidFill>
            </a:rPr>
            <a:t>Release call for Proposals                 Nov. 25 </a:t>
          </a:r>
          <a:r>
            <a:rPr lang="en-US" dirty="0" err="1" smtClean="0">
              <a:solidFill>
                <a:schemeClr val="tx1"/>
              </a:solidFill>
            </a:rPr>
            <a:t>Eduvantis</a:t>
          </a:r>
          <a:r>
            <a:rPr lang="en-US" dirty="0" smtClean="0">
              <a:solidFill>
                <a:schemeClr val="tx1"/>
              </a:solidFill>
            </a:rPr>
            <a:t> input- phase 1</a:t>
          </a:r>
          <a:endParaRPr lang="en-US" dirty="0">
            <a:solidFill>
              <a:schemeClr val="tx1"/>
            </a:solidFill>
          </a:endParaRPr>
        </a:p>
      </dgm:t>
    </dgm:pt>
    <dgm:pt modelId="{99577826-C688-42A7-9E0D-469623E306DB}" type="parTrans" cxnId="{5945B79B-9163-49FF-93A5-DD4D91911843}">
      <dgm:prSet/>
      <dgm:spPr/>
      <dgm:t>
        <a:bodyPr/>
        <a:lstStyle/>
        <a:p>
          <a:endParaRPr lang="en-US"/>
        </a:p>
      </dgm:t>
    </dgm:pt>
    <dgm:pt modelId="{0AA0335A-8812-4B00-A350-1613F0857754}" type="sibTrans" cxnId="{5945B79B-9163-49FF-93A5-DD4D91911843}">
      <dgm:prSet/>
      <dgm:spPr/>
      <dgm:t>
        <a:bodyPr/>
        <a:lstStyle/>
        <a:p>
          <a:endParaRPr lang="en-US"/>
        </a:p>
      </dgm:t>
    </dgm:pt>
    <dgm:pt modelId="{F660F083-3900-4218-A529-A50BB4CA964D}">
      <dgm:prSet phldrT="[Text]"/>
      <dgm:spPr>
        <a:solidFill>
          <a:schemeClr val="accent2">
            <a:lumMod val="20000"/>
            <a:lumOff val="80000"/>
          </a:schemeClr>
        </a:solidFill>
        <a:ln>
          <a:solidFill>
            <a:schemeClr val="tx1"/>
          </a:solidFill>
        </a:ln>
      </dgm:spPr>
      <dgm:t>
        <a:bodyPr/>
        <a:lstStyle/>
        <a:p>
          <a:r>
            <a:rPr lang="en-US" b="1" dirty="0" smtClean="0">
              <a:solidFill>
                <a:schemeClr val="tx1"/>
              </a:solidFill>
            </a:rPr>
            <a:t>Oct - Nov 2019            </a:t>
          </a:r>
          <a:r>
            <a:rPr lang="en-US" dirty="0" smtClean="0">
              <a:solidFill>
                <a:schemeClr val="tx1"/>
              </a:solidFill>
            </a:rPr>
            <a:t>Identify Evaluation Team Members                         Design call for proposals and rubric</a:t>
          </a:r>
          <a:endParaRPr lang="en-US" dirty="0">
            <a:solidFill>
              <a:schemeClr val="tx1"/>
            </a:solidFill>
          </a:endParaRPr>
        </a:p>
      </dgm:t>
    </dgm:pt>
    <dgm:pt modelId="{E9416D75-056C-4616-8A32-36794A949B91}" type="sibTrans" cxnId="{86E652DA-2CDF-467B-B600-27332F8E506D}">
      <dgm:prSet/>
      <dgm:spPr/>
      <dgm:t>
        <a:bodyPr/>
        <a:lstStyle/>
        <a:p>
          <a:endParaRPr lang="en-US"/>
        </a:p>
      </dgm:t>
    </dgm:pt>
    <dgm:pt modelId="{15E726C6-BF96-41C7-A5B0-AE87BD560030}" type="parTrans" cxnId="{86E652DA-2CDF-467B-B600-27332F8E506D}">
      <dgm:prSet/>
      <dgm:spPr/>
      <dgm:t>
        <a:bodyPr/>
        <a:lstStyle/>
        <a:p>
          <a:endParaRPr lang="en-US"/>
        </a:p>
      </dgm:t>
    </dgm:pt>
    <dgm:pt modelId="{24019B0A-E1A6-4A94-A51B-B3EA9D25E8E1}">
      <dgm:prSet phldrT="[Text]"/>
      <dgm:spPr>
        <a:solidFill>
          <a:schemeClr val="accent2">
            <a:lumMod val="20000"/>
            <a:lumOff val="80000"/>
          </a:schemeClr>
        </a:solidFill>
        <a:ln>
          <a:solidFill>
            <a:schemeClr val="tx1"/>
          </a:solidFill>
        </a:ln>
      </dgm:spPr>
      <dgm:t>
        <a:bodyPr/>
        <a:lstStyle/>
        <a:p>
          <a:r>
            <a:rPr lang="en-US" b="1" dirty="0" smtClean="0">
              <a:solidFill>
                <a:schemeClr val="tx1"/>
              </a:solidFill>
            </a:rPr>
            <a:t>Jan 15, 2020             </a:t>
          </a:r>
          <a:r>
            <a:rPr lang="en-US" b="0" dirty="0" smtClean="0">
              <a:solidFill>
                <a:schemeClr val="tx1"/>
              </a:solidFill>
            </a:rPr>
            <a:t>Proposals due to  Team 3</a:t>
          </a:r>
          <a:r>
            <a:rPr lang="en-US" b="1" dirty="0" smtClean="0">
              <a:solidFill>
                <a:schemeClr val="tx1"/>
              </a:solidFill>
            </a:rPr>
            <a:t> </a:t>
          </a:r>
        </a:p>
      </dgm:t>
    </dgm:pt>
    <dgm:pt modelId="{BAD17CAD-3528-4687-B9A6-A84DF424340E}" type="parTrans" cxnId="{ABCA37F6-4313-4EEE-979E-A408BC72DF9C}">
      <dgm:prSet/>
      <dgm:spPr/>
      <dgm:t>
        <a:bodyPr/>
        <a:lstStyle/>
        <a:p>
          <a:endParaRPr lang="en-US"/>
        </a:p>
      </dgm:t>
    </dgm:pt>
    <dgm:pt modelId="{2436A7C6-3F07-4328-89CF-A9DAA71BAB32}" type="sibTrans" cxnId="{ABCA37F6-4313-4EEE-979E-A408BC72DF9C}">
      <dgm:prSet/>
      <dgm:spPr/>
      <dgm:t>
        <a:bodyPr/>
        <a:lstStyle/>
        <a:p>
          <a:endParaRPr lang="en-US"/>
        </a:p>
      </dgm:t>
    </dgm:pt>
    <dgm:pt modelId="{3C1C0181-805F-41A2-9D14-98EFE6E31B3E}">
      <dgm:prSet phldrT="[Text]"/>
      <dgm:spPr>
        <a:solidFill>
          <a:schemeClr val="accent2">
            <a:lumMod val="20000"/>
            <a:lumOff val="80000"/>
          </a:schemeClr>
        </a:solidFill>
        <a:ln>
          <a:solidFill>
            <a:schemeClr val="tx1"/>
          </a:solidFill>
        </a:ln>
      </dgm:spPr>
      <dgm:t>
        <a:bodyPr/>
        <a:lstStyle/>
        <a:p>
          <a:r>
            <a:rPr lang="en-US" b="1" dirty="0" smtClean="0">
              <a:solidFill>
                <a:schemeClr val="tx1"/>
              </a:solidFill>
            </a:rPr>
            <a:t>Jan 15 – Feb 14      </a:t>
          </a:r>
          <a:r>
            <a:rPr lang="en-US" dirty="0" smtClean="0">
              <a:solidFill>
                <a:schemeClr val="tx1"/>
              </a:solidFill>
            </a:rPr>
            <a:t>Program Evaluation Team reviews proposals and organizes/prioritizes </a:t>
          </a:r>
          <a:endParaRPr lang="en-US" dirty="0">
            <a:solidFill>
              <a:schemeClr val="tx1"/>
            </a:solidFill>
          </a:endParaRPr>
        </a:p>
      </dgm:t>
    </dgm:pt>
    <dgm:pt modelId="{8EAC1B50-44E9-4FA5-BCCA-76D38B257EF7}" type="parTrans" cxnId="{A6CDE352-3BAC-49E3-8270-5B153A609047}">
      <dgm:prSet/>
      <dgm:spPr/>
      <dgm:t>
        <a:bodyPr/>
        <a:lstStyle/>
        <a:p>
          <a:endParaRPr lang="en-US"/>
        </a:p>
      </dgm:t>
    </dgm:pt>
    <dgm:pt modelId="{350BD7FB-A68C-4402-8814-9BBEF6205F52}" type="sibTrans" cxnId="{A6CDE352-3BAC-49E3-8270-5B153A609047}">
      <dgm:prSet/>
      <dgm:spPr/>
      <dgm:t>
        <a:bodyPr/>
        <a:lstStyle/>
        <a:p>
          <a:endParaRPr lang="en-US"/>
        </a:p>
      </dgm:t>
    </dgm:pt>
    <dgm:pt modelId="{75271ED5-2D37-4231-ACDC-465F8F01B910}">
      <dgm:prSet phldrT="[Text]"/>
      <dgm:spPr>
        <a:solidFill>
          <a:schemeClr val="accent2">
            <a:lumMod val="20000"/>
            <a:lumOff val="80000"/>
          </a:schemeClr>
        </a:solidFill>
        <a:ln>
          <a:solidFill>
            <a:schemeClr val="tx1"/>
          </a:solidFill>
        </a:ln>
      </dgm:spPr>
      <dgm:t>
        <a:bodyPr/>
        <a:lstStyle/>
        <a:p>
          <a:r>
            <a:rPr lang="en-US" b="1" dirty="0" smtClean="0">
              <a:solidFill>
                <a:schemeClr val="tx1"/>
              </a:solidFill>
            </a:rPr>
            <a:t>Feb 28 2020</a:t>
          </a:r>
        </a:p>
        <a:p>
          <a:r>
            <a:rPr lang="en-US" dirty="0" smtClean="0">
              <a:solidFill>
                <a:schemeClr val="tx1"/>
              </a:solidFill>
            </a:rPr>
            <a:t>Team 3 report to SLT</a:t>
          </a:r>
        </a:p>
        <a:p>
          <a:endParaRPr lang="en-US" dirty="0">
            <a:solidFill>
              <a:schemeClr val="tx1"/>
            </a:solidFill>
          </a:endParaRPr>
        </a:p>
      </dgm:t>
    </dgm:pt>
    <dgm:pt modelId="{8F9DA7D9-66BA-41D4-92C6-335100037056}" type="parTrans" cxnId="{2E2E6A12-1244-4E67-8F84-1A1C404FDCC4}">
      <dgm:prSet/>
      <dgm:spPr/>
      <dgm:t>
        <a:bodyPr/>
        <a:lstStyle/>
        <a:p>
          <a:endParaRPr lang="en-US"/>
        </a:p>
      </dgm:t>
    </dgm:pt>
    <dgm:pt modelId="{1908908F-C5FB-4BCF-B38E-6C52E881E8D8}" type="sibTrans" cxnId="{2E2E6A12-1244-4E67-8F84-1A1C404FDCC4}">
      <dgm:prSet/>
      <dgm:spPr/>
      <dgm:t>
        <a:bodyPr/>
        <a:lstStyle/>
        <a:p>
          <a:endParaRPr lang="en-US"/>
        </a:p>
      </dgm:t>
    </dgm:pt>
    <dgm:pt modelId="{9E4ED5BB-3EA6-4F2A-AC3A-C54BEA901840}" type="pres">
      <dgm:prSet presAssocID="{1F0A14F5-C3B1-4838-AAF7-4E3B976B9D72}" presName="CompostProcess" presStyleCnt="0">
        <dgm:presLayoutVars>
          <dgm:dir/>
          <dgm:resizeHandles val="exact"/>
        </dgm:presLayoutVars>
      </dgm:prSet>
      <dgm:spPr/>
    </dgm:pt>
    <dgm:pt modelId="{CF0953BC-1C93-45C0-89E7-DCEB8BA891CE}" type="pres">
      <dgm:prSet presAssocID="{1F0A14F5-C3B1-4838-AAF7-4E3B976B9D72}" presName="arrow" presStyleLbl="bgShp" presStyleIdx="0" presStyleCnt="1"/>
      <dgm:spPr/>
    </dgm:pt>
    <dgm:pt modelId="{275E5F41-FC22-4900-AA5C-D4F5D639C157}" type="pres">
      <dgm:prSet presAssocID="{1F0A14F5-C3B1-4838-AAF7-4E3B976B9D72}" presName="linearProcess" presStyleCnt="0"/>
      <dgm:spPr/>
    </dgm:pt>
    <dgm:pt modelId="{497D662F-83A3-45C9-B233-44794C0891BA}" type="pres">
      <dgm:prSet presAssocID="{F660F083-3900-4218-A529-A50BB4CA964D}" presName="textNode" presStyleLbl="node1" presStyleIdx="0" presStyleCnt="6">
        <dgm:presLayoutVars>
          <dgm:bulletEnabled val="1"/>
        </dgm:presLayoutVars>
      </dgm:prSet>
      <dgm:spPr/>
      <dgm:t>
        <a:bodyPr/>
        <a:lstStyle/>
        <a:p>
          <a:endParaRPr lang="en-US"/>
        </a:p>
      </dgm:t>
    </dgm:pt>
    <dgm:pt modelId="{F1BB063D-F354-4E88-AFAB-7F72676E61FC}" type="pres">
      <dgm:prSet presAssocID="{E9416D75-056C-4616-8A32-36794A949B91}" presName="sibTrans" presStyleCnt="0"/>
      <dgm:spPr/>
    </dgm:pt>
    <dgm:pt modelId="{DE3859D7-C52B-40D7-8EFA-07C6281EA953}" type="pres">
      <dgm:prSet presAssocID="{4F06BE8B-7714-42AA-B608-317ADC8E8555}" presName="textNode" presStyleLbl="node1" presStyleIdx="1" presStyleCnt="6">
        <dgm:presLayoutVars>
          <dgm:bulletEnabled val="1"/>
        </dgm:presLayoutVars>
      </dgm:prSet>
      <dgm:spPr/>
      <dgm:t>
        <a:bodyPr/>
        <a:lstStyle/>
        <a:p>
          <a:endParaRPr lang="en-US"/>
        </a:p>
      </dgm:t>
    </dgm:pt>
    <dgm:pt modelId="{C0908670-8A43-493C-BA07-1CB21D107BCD}" type="pres">
      <dgm:prSet presAssocID="{0AA0335A-8812-4B00-A350-1613F0857754}" presName="sibTrans" presStyleCnt="0"/>
      <dgm:spPr/>
    </dgm:pt>
    <dgm:pt modelId="{82FFD885-486F-44BD-85E5-4A6370953D1F}" type="pres">
      <dgm:prSet presAssocID="{24019B0A-E1A6-4A94-A51B-B3EA9D25E8E1}" presName="textNode" presStyleLbl="node1" presStyleIdx="2" presStyleCnt="6">
        <dgm:presLayoutVars>
          <dgm:bulletEnabled val="1"/>
        </dgm:presLayoutVars>
      </dgm:prSet>
      <dgm:spPr/>
      <dgm:t>
        <a:bodyPr/>
        <a:lstStyle/>
        <a:p>
          <a:endParaRPr lang="en-US"/>
        </a:p>
      </dgm:t>
    </dgm:pt>
    <dgm:pt modelId="{E3229215-2242-4044-981D-BE6D83999E18}" type="pres">
      <dgm:prSet presAssocID="{2436A7C6-3F07-4328-89CF-A9DAA71BAB32}" presName="sibTrans" presStyleCnt="0"/>
      <dgm:spPr/>
    </dgm:pt>
    <dgm:pt modelId="{59A086D3-89E4-4842-B983-3A17FCBE2638}" type="pres">
      <dgm:prSet presAssocID="{3C1C0181-805F-41A2-9D14-98EFE6E31B3E}" presName="textNode" presStyleLbl="node1" presStyleIdx="3" presStyleCnt="6">
        <dgm:presLayoutVars>
          <dgm:bulletEnabled val="1"/>
        </dgm:presLayoutVars>
      </dgm:prSet>
      <dgm:spPr/>
      <dgm:t>
        <a:bodyPr/>
        <a:lstStyle/>
        <a:p>
          <a:endParaRPr lang="en-US"/>
        </a:p>
      </dgm:t>
    </dgm:pt>
    <dgm:pt modelId="{485CF001-B0B3-4D30-B5B6-9DAB39C92E35}" type="pres">
      <dgm:prSet presAssocID="{350BD7FB-A68C-4402-8814-9BBEF6205F52}" presName="sibTrans" presStyleCnt="0"/>
      <dgm:spPr/>
    </dgm:pt>
    <dgm:pt modelId="{E0F07031-D5AB-4E2D-B74B-DA3C8EEBBFF6}" type="pres">
      <dgm:prSet presAssocID="{75271ED5-2D37-4231-ACDC-465F8F01B910}" presName="textNode" presStyleLbl="node1" presStyleIdx="4" presStyleCnt="6">
        <dgm:presLayoutVars>
          <dgm:bulletEnabled val="1"/>
        </dgm:presLayoutVars>
      </dgm:prSet>
      <dgm:spPr/>
      <dgm:t>
        <a:bodyPr/>
        <a:lstStyle/>
        <a:p>
          <a:endParaRPr lang="en-US"/>
        </a:p>
      </dgm:t>
    </dgm:pt>
    <dgm:pt modelId="{FF2B8CA6-8C99-4AD6-879D-FCB8517A9893}" type="pres">
      <dgm:prSet presAssocID="{1908908F-C5FB-4BCF-B38E-6C52E881E8D8}" presName="sibTrans" presStyleCnt="0"/>
      <dgm:spPr/>
    </dgm:pt>
    <dgm:pt modelId="{A9DBA22B-4F83-47EB-BACB-CCC285D240B1}" type="pres">
      <dgm:prSet presAssocID="{C1C485A1-3322-4FAC-A12A-91ED4498BAEC}" presName="textNode" presStyleLbl="node1" presStyleIdx="5" presStyleCnt="6">
        <dgm:presLayoutVars>
          <dgm:bulletEnabled val="1"/>
        </dgm:presLayoutVars>
      </dgm:prSet>
      <dgm:spPr/>
      <dgm:t>
        <a:bodyPr/>
        <a:lstStyle/>
        <a:p>
          <a:endParaRPr lang="en-US"/>
        </a:p>
      </dgm:t>
    </dgm:pt>
  </dgm:ptLst>
  <dgm:cxnLst>
    <dgm:cxn modelId="{ABCA37F6-4313-4EEE-979E-A408BC72DF9C}" srcId="{1F0A14F5-C3B1-4838-AAF7-4E3B976B9D72}" destId="{24019B0A-E1A6-4A94-A51B-B3EA9D25E8E1}" srcOrd="2" destOrd="0" parTransId="{BAD17CAD-3528-4687-B9A6-A84DF424340E}" sibTransId="{2436A7C6-3F07-4328-89CF-A9DAA71BAB32}"/>
    <dgm:cxn modelId="{2E2E6A12-1244-4E67-8F84-1A1C404FDCC4}" srcId="{1F0A14F5-C3B1-4838-AAF7-4E3B976B9D72}" destId="{75271ED5-2D37-4231-ACDC-465F8F01B910}" srcOrd="4" destOrd="0" parTransId="{8F9DA7D9-66BA-41D4-92C6-335100037056}" sibTransId="{1908908F-C5FB-4BCF-B38E-6C52E881E8D8}"/>
    <dgm:cxn modelId="{07E614DE-EF5B-48B6-B8ED-C48D04E07EFE}" type="presOf" srcId="{C1C485A1-3322-4FAC-A12A-91ED4498BAEC}" destId="{A9DBA22B-4F83-47EB-BACB-CCC285D240B1}" srcOrd="0" destOrd="0" presId="urn:microsoft.com/office/officeart/2005/8/layout/hProcess9"/>
    <dgm:cxn modelId="{FAEEC073-D396-4048-B295-9C65EC36AB85}" type="presOf" srcId="{1F0A14F5-C3B1-4838-AAF7-4E3B976B9D72}" destId="{9E4ED5BB-3EA6-4F2A-AC3A-C54BEA901840}" srcOrd="0" destOrd="0" presId="urn:microsoft.com/office/officeart/2005/8/layout/hProcess9"/>
    <dgm:cxn modelId="{52429A9E-3256-40C7-AC21-2FBE524A1869}" type="presOf" srcId="{75271ED5-2D37-4231-ACDC-465F8F01B910}" destId="{E0F07031-D5AB-4E2D-B74B-DA3C8EEBBFF6}" srcOrd="0" destOrd="0" presId="urn:microsoft.com/office/officeart/2005/8/layout/hProcess9"/>
    <dgm:cxn modelId="{972F4814-EB16-4E08-B4DB-C4D2B553F0B4}" type="presOf" srcId="{4F06BE8B-7714-42AA-B608-317ADC8E8555}" destId="{DE3859D7-C52B-40D7-8EFA-07C6281EA953}" srcOrd="0" destOrd="0" presId="urn:microsoft.com/office/officeart/2005/8/layout/hProcess9"/>
    <dgm:cxn modelId="{BAC60E35-CFD0-478C-AAA0-9DF2F6D3C3AD}" type="presOf" srcId="{24019B0A-E1A6-4A94-A51B-B3EA9D25E8E1}" destId="{82FFD885-486F-44BD-85E5-4A6370953D1F}" srcOrd="0" destOrd="0" presId="urn:microsoft.com/office/officeart/2005/8/layout/hProcess9"/>
    <dgm:cxn modelId="{228702B9-26AC-4C99-B624-443CC01D9666}" type="presOf" srcId="{3C1C0181-805F-41A2-9D14-98EFE6E31B3E}" destId="{59A086D3-89E4-4842-B983-3A17FCBE2638}" srcOrd="0" destOrd="0" presId="urn:microsoft.com/office/officeart/2005/8/layout/hProcess9"/>
    <dgm:cxn modelId="{A6CDE352-3BAC-49E3-8270-5B153A609047}" srcId="{1F0A14F5-C3B1-4838-AAF7-4E3B976B9D72}" destId="{3C1C0181-805F-41A2-9D14-98EFE6E31B3E}" srcOrd="3" destOrd="0" parTransId="{8EAC1B50-44E9-4FA5-BCCA-76D38B257EF7}" sibTransId="{350BD7FB-A68C-4402-8814-9BBEF6205F52}"/>
    <dgm:cxn modelId="{D54A32F3-E37E-4E0B-A710-C69531DDD2AB}" type="presOf" srcId="{F660F083-3900-4218-A529-A50BB4CA964D}" destId="{497D662F-83A3-45C9-B233-44794C0891BA}" srcOrd="0" destOrd="0" presId="urn:microsoft.com/office/officeart/2005/8/layout/hProcess9"/>
    <dgm:cxn modelId="{63818EC7-DF5B-4812-8DCC-689A77E7F14C}" srcId="{1F0A14F5-C3B1-4838-AAF7-4E3B976B9D72}" destId="{C1C485A1-3322-4FAC-A12A-91ED4498BAEC}" srcOrd="5" destOrd="0" parTransId="{FD32F8F5-5468-4C9F-A06E-841C8BAE4300}" sibTransId="{5ACBCEC7-B1BA-4EBC-B72E-178EA0695053}"/>
    <dgm:cxn modelId="{86E652DA-2CDF-467B-B600-27332F8E506D}" srcId="{1F0A14F5-C3B1-4838-AAF7-4E3B976B9D72}" destId="{F660F083-3900-4218-A529-A50BB4CA964D}" srcOrd="0" destOrd="0" parTransId="{15E726C6-BF96-41C7-A5B0-AE87BD560030}" sibTransId="{E9416D75-056C-4616-8A32-36794A949B91}"/>
    <dgm:cxn modelId="{5945B79B-9163-49FF-93A5-DD4D91911843}" srcId="{1F0A14F5-C3B1-4838-AAF7-4E3B976B9D72}" destId="{4F06BE8B-7714-42AA-B608-317ADC8E8555}" srcOrd="1" destOrd="0" parTransId="{99577826-C688-42A7-9E0D-469623E306DB}" sibTransId="{0AA0335A-8812-4B00-A350-1613F0857754}"/>
    <dgm:cxn modelId="{0E91EB32-F484-4BFB-9F27-456DB48AA4F2}" type="presParOf" srcId="{9E4ED5BB-3EA6-4F2A-AC3A-C54BEA901840}" destId="{CF0953BC-1C93-45C0-89E7-DCEB8BA891CE}" srcOrd="0" destOrd="0" presId="urn:microsoft.com/office/officeart/2005/8/layout/hProcess9"/>
    <dgm:cxn modelId="{6EB618AF-0AD0-4B5C-BCF9-BC7D7FE7E98F}" type="presParOf" srcId="{9E4ED5BB-3EA6-4F2A-AC3A-C54BEA901840}" destId="{275E5F41-FC22-4900-AA5C-D4F5D639C157}" srcOrd="1" destOrd="0" presId="urn:microsoft.com/office/officeart/2005/8/layout/hProcess9"/>
    <dgm:cxn modelId="{34715CD7-B8F9-44E2-97ED-5C10FC4FE3B0}" type="presParOf" srcId="{275E5F41-FC22-4900-AA5C-D4F5D639C157}" destId="{497D662F-83A3-45C9-B233-44794C0891BA}" srcOrd="0" destOrd="0" presId="urn:microsoft.com/office/officeart/2005/8/layout/hProcess9"/>
    <dgm:cxn modelId="{5DC9C5AE-7A61-41A5-AF08-FAEB445D14BD}" type="presParOf" srcId="{275E5F41-FC22-4900-AA5C-D4F5D639C157}" destId="{F1BB063D-F354-4E88-AFAB-7F72676E61FC}" srcOrd="1" destOrd="0" presId="urn:microsoft.com/office/officeart/2005/8/layout/hProcess9"/>
    <dgm:cxn modelId="{72986A81-7B10-42CC-A3DF-F5AD5229A805}" type="presParOf" srcId="{275E5F41-FC22-4900-AA5C-D4F5D639C157}" destId="{DE3859D7-C52B-40D7-8EFA-07C6281EA953}" srcOrd="2" destOrd="0" presId="urn:microsoft.com/office/officeart/2005/8/layout/hProcess9"/>
    <dgm:cxn modelId="{0B3FF7A0-1CDD-4A0D-93D4-5EFF351EDE62}" type="presParOf" srcId="{275E5F41-FC22-4900-AA5C-D4F5D639C157}" destId="{C0908670-8A43-493C-BA07-1CB21D107BCD}" srcOrd="3" destOrd="0" presId="urn:microsoft.com/office/officeart/2005/8/layout/hProcess9"/>
    <dgm:cxn modelId="{8683BDC7-CAEC-4F94-86E6-88700B12E194}" type="presParOf" srcId="{275E5F41-FC22-4900-AA5C-D4F5D639C157}" destId="{82FFD885-486F-44BD-85E5-4A6370953D1F}" srcOrd="4" destOrd="0" presId="urn:microsoft.com/office/officeart/2005/8/layout/hProcess9"/>
    <dgm:cxn modelId="{4584BDBF-785B-40EB-BEDB-AC5232DE8EA2}" type="presParOf" srcId="{275E5F41-FC22-4900-AA5C-D4F5D639C157}" destId="{E3229215-2242-4044-981D-BE6D83999E18}" srcOrd="5" destOrd="0" presId="urn:microsoft.com/office/officeart/2005/8/layout/hProcess9"/>
    <dgm:cxn modelId="{FC704D0A-6018-4082-820C-80D956211F9D}" type="presParOf" srcId="{275E5F41-FC22-4900-AA5C-D4F5D639C157}" destId="{59A086D3-89E4-4842-B983-3A17FCBE2638}" srcOrd="6" destOrd="0" presId="urn:microsoft.com/office/officeart/2005/8/layout/hProcess9"/>
    <dgm:cxn modelId="{36000711-145B-4FAD-BF23-789CDE41C118}" type="presParOf" srcId="{275E5F41-FC22-4900-AA5C-D4F5D639C157}" destId="{485CF001-B0B3-4D30-B5B6-9DAB39C92E35}" srcOrd="7" destOrd="0" presId="urn:microsoft.com/office/officeart/2005/8/layout/hProcess9"/>
    <dgm:cxn modelId="{F7A3C5EE-9497-4A6A-B5A7-17E60FDB4DC8}" type="presParOf" srcId="{275E5F41-FC22-4900-AA5C-D4F5D639C157}" destId="{E0F07031-D5AB-4E2D-B74B-DA3C8EEBBFF6}" srcOrd="8" destOrd="0" presId="urn:microsoft.com/office/officeart/2005/8/layout/hProcess9"/>
    <dgm:cxn modelId="{D992B042-CF4E-4201-A33A-2495B9EBE82B}" type="presParOf" srcId="{275E5F41-FC22-4900-AA5C-D4F5D639C157}" destId="{FF2B8CA6-8C99-4AD6-879D-FCB8517A9893}" srcOrd="9" destOrd="0" presId="urn:microsoft.com/office/officeart/2005/8/layout/hProcess9"/>
    <dgm:cxn modelId="{639663F3-D45D-4220-8893-A3BFBCF7E14C}" type="presParOf" srcId="{275E5F41-FC22-4900-AA5C-D4F5D639C157}" destId="{A9DBA22B-4F83-47EB-BACB-CCC285D240B1}"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953BC-1C93-45C0-89E7-DCEB8BA891CE}">
      <dsp:nvSpPr>
        <dsp:cNvPr id="0" name=""/>
        <dsp:cNvSpPr/>
      </dsp:nvSpPr>
      <dsp:spPr>
        <a:xfrm>
          <a:off x="617219" y="0"/>
          <a:ext cx="6995160" cy="33940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7D662F-83A3-45C9-B233-44794C0891BA}">
      <dsp:nvSpPr>
        <dsp:cNvPr id="0" name=""/>
        <dsp:cNvSpPr/>
      </dsp:nvSpPr>
      <dsp:spPr>
        <a:xfrm>
          <a:off x="2260"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tx1"/>
              </a:solidFill>
            </a:rPr>
            <a:t>Sept - Early October 2019            -</a:t>
          </a:r>
          <a:r>
            <a:rPr lang="en-US" sz="800" b="0" kern="1200" dirty="0" smtClean="0">
              <a:solidFill>
                <a:schemeClr val="tx1"/>
              </a:solidFill>
            </a:rPr>
            <a:t>Design Process and rubrics                                     -</a:t>
          </a:r>
          <a:r>
            <a:rPr lang="en-US" sz="800" kern="1200" dirty="0" smtClean="0">
              <a:solidFill>
                <a:schemeClr val="tx1"/>
              </a:solidFill>
            </a:rPr>
            <a:t>Identify Evaluation Team Members</a:t>
          </a:r>
          <a:endParaRPr lang="en-US" sz="800" kern="1200" dirty="0">
            <a:solidFill>
              <a:schemeClr val="tx1"/>
            </a:solidFill>
          </a:endParaRPr>
        </a:p>
      </dsp:txBody>
      <dsp:txXfrm>
        <a:off x="66502" y="1082464"/>
        <a:ext cx="1187528" cy="1229146"/>
      </dsp:txXfrm>
    </dsp:sp>
    <dsp:sp modelId="{DE3859D7-C52B-40D7-8EFA-07C6281EA953}">
      <dsp:nvSpPr>
        <dsp:cNvPr id="0" name=""/>
        <dsp:cNvSpPr/>
      </dsp:nvSpPr>
      <dsp:spPr>
        <a:xfrm>
          <a:off x="1384073"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tx1"/>
              </a:solidFill>
            </a:rPr>
            <a:t>Oct 2 – Dec 9, 2019</a:t>
          </a:r>
          <a:endParaRPr lang="en-US" sz="800" b="1" kern="1200" dirty="0">
            <a:solidFill>
              <a:schemeClr val="tx1"/>
            </a:solidFill>
          </a:endParaRPr>
        </a:p>
        <a:p>
          <a:pPr lvl="0" algn="ctr" defTabSz="355600">
            <a:lnSpc>
              <a:spcPct val="90000"/>
            </a:lnSpc>
            <a:spcBef>
              <a:spcPct val="0"/>
            </a:spcBef>
            <a:spcAft>
              <a:spcPct val="35000"/>
            </a:spcAft>
          </a:pPr>
          <a:r>
            <a:rPr lang="en-US" sz="800" kern="1200" dirty="0" smtClean="0">
              <a:solidFill>
                <a:schemeClr val="tx1"/>
              </a:solidFill>
            </a:rPr>
            <a:t>-Roll out Program Evaluation Rubric                 -Department/Program conversations</a:t>
          </a:r>
          <a:endParaRPr lang="en-US" sz="800" kern="1200" dirty="0">
            <a:solidFill>
              <a:schemeClr val="tx1"/>
            </a:solidFill>
          </a:endParaRPr>
        </a:p>
        <a:p>
          <a:pPr lvl="0" algn="ctr" defTabSz="355600">
            <a:lnSpc>
              <a:spcPct val="90000"/>
            </a:lnSpc>
            <a:spcBef>
              <a:spcPct val="0"/>
            </a:spcBef>
            <a:spcAft>
              <a:spcPct val="35000"/>
            </a:spcAft>
          </a:pPr>
          <a:r>
            <a:rPr lang="en-US" sz="800" kern="1200" dirty="0" smtClean="0">
              <a:solidFill>
                <a:schemeClr val="tx1"/>
              </a:solidFill>
            </a:rPr>
            <a:t>-Collect Program Evaluation Narratives</a:t>
          </a:r>
          <a:endParaRPr lang="en-US" sz="800" kern="1200" dirty="0">
            <a:solidFill>
              <a:schemeClr val="tx1"/>
            </a:solidFill>
          </a:endParaRPr>
        </a:p>
      </dsp:txBody>
      <dsp:txXfrm>
        <a:off x="1448315" y="1082464"/>
        <a:ext cx="1187528" cy="1229146"/>
      </dsp:txXfrm>
    </dsp:sp>
    <dsp:sp modelId="{3F65E8F8-A005-451D-92B6-6CFCAE991B45}">
      <dsp:nvSpPr>
        <dsp:cNvPr id="0" name=""/>
        <dsp:cNvSpPr/>
      </dsp:nvSpPr>
      <dsp:spPr>
        <a:xfrm>
          <a:off x="2765886"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tx1"/>
              </a:solidFill>
            </a:rPr>
            <a:t>Dec 2019 – Jan 2020</a:t>
          </a:r>
          <a:endParaRPr lang="en-US" sz="800" b="1" kern="1200" dirty="0">
            <a:solidFill>
              <a:schemeClr val="tx1"/>
            </a:solidFill>
          </a:endParaRPr>
        </a:p>
        <a:p>
          <a:pPr lvl="0" algn="ctr" defTabSz="355600">
            <a:lnSpc>
              <a:spcPct val="90000"/>
            </a:lnSpc>
            <a:spcBef>
              <a:spcPct val="0"/>
            </a:spcBef>
            <a:spcAft>
              <a:spcPct val="35000"/>
            </a:spcAft>
          </a:pPr>
          <a:r>
            <a:rPr lang="en-US" sz="800" kern="1200" dirty="0" smtClean="0">
              <a:solidFill>
                <a:schemeClr val="tx1"/>
              </a:solidFill>
            </a:rPr>
            <a:t>-Program Evaluation Team reviews input and produces program Evaluations                            -Evaluations returned to Programs for response</a:t>
          </a:r>
          <a:endParaRPr lang="en-US" sz="800" kern="1200" dirty="0">
            <a:solidFill>
              <a:schemeClr val="tx1"/>
            </a:solidFill>
          </a:endParaRPr>
        </a:p>
      </dsp:txBody>
      <dsp:txXfrm>
        <a:off x="2830128" y="1082464"/>
        <a:ext cx="1187528" cy="1229146"/>
      </dsp:txXfrm>
    </dsp:sp>
    <dsp:sp modelId="{724531DF-DFA2-418B-8707-181B08FA4AA7}">
      <dsp:nvSpPr>
        <dsp:cNvPr id="0" name=""/>
        <dsp:cNvSpPr/>
      </dsp:nvSpPr>
      <dsp:spPr>
        <a:xfrm>
          <a:off x="4147700"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tx1"/>
              </a:solidFill>
            </a:rPr>
            <a:t>Late Jan 2020</a:t>
          </a:r>
        </a:p>
        <a:p>
          <a:pPr lvl="0" algn="ctr" defTabSz="355600">
            <a:lnSpc>
              <a:spcPct val="90000"/>
            </a:lnSpc>
            <a:spcBef>
              <a:spcPct val="0"/>
            </a:spcBef>
            <a:spcAft>
              <a:spcPct val="35000"/>
            </a:spcAft>
          </a:pPr>
          <a:r>
            <a:rPr lang="en-US" sz="800" kern="1200" dirty="0" smtClean="0">
              <a:solidFill>
                <a:schemeClr val="tx1"/>
              </a:solidFill>
            </a:rPr>
            <a:t>-Share Program Evaluations with Faculty:</a:t>
          </a:r>
        </a:p>
        <a:p>
          <a:pPr lvl="0" algn="ctr" defTabSz="355600">
            <a:lnSpc>
              <a:spcPct val="90000"/>
            </a:lnSpc>
            <a:spcBef>
              <a:spcPct val="0"/>
            </a:spcBef>
            <a:spcAft>
              <a:spcPct val="35000"/>
            </a:spcAft>
          </a:pPr>
          <a:r>
            <a:rPr lang="en-US" sz="800" kern="1200" dirty="0" smtClean="0">
              <a:solidFill>
                <a:schemeClr val="tx1"/>
              </a:solidFill>
            </a:rPr>
            <a:t>-Open forums for community discussions</a:t>
          </a:r>
        </a:p>
        <a:p>
          <a:pPr lvl="0" algn="ctr" defTabSz="355600">
            <a:lnSpc>
              <a:spcPct val="90000"/>
            </a:lnSpc>
            <a:spcBef>
              <a:spcPct val="0"/>
            </a:spcBef>
            <a:spcAft>
              <a:spcPct val="35000"/>
            </a:spcAft>
          </a:pPr>
          <a:r>
            <a:rPr lang="en-US" sz="800" kern="1200" dirty="0" smtClean="0">
              <a:solidFill>
                <a:schemeClr val="tx1"/>
              </a:solidFill>
            </a:rPr>
            <a:t>-Community Input</a:t>
          </a:r>
        </a:p>
        <a:p>
          <a:pPr lvl="0" algn="ctr" defTabSz="355600">
            <a:lnSpc>
              <a:spcPct val="90000"/>
            </a:lnSpc>
            <a:spcBef>
              <a:spcPct val="0"/>
            </a:spcBef>
            <a:spcAft>
              <a:spcPct val="35000"/>
            </a:spcAft>
          </a:pPr>
          <a:endParaRPr lang="en-US" sz="800" kern="1200" dirty="0">
            <a:solidFill>
              <a:schemeClr val="tx1"/>
            </a:solidFill>
          </a:endParaRPr>
        </a:p>
      </dsp:txBody>
      <dsp:txXfrm>
        <a:off x="4211942" y="1082464"/>
        <a:ext cx="1187528" cy="1229146"/>
      </dsp:txXfrm>
    </dsp:sp>
    <dsp:sp modelId="{A9DBA22B-4F83-47EB-BACB-CCC285D240B1}">
      <dsp:nvSpPr>
        <dsp:cNvPr id="0" name=""/>
        <dsp:cNvSpPr/>
      </dsp:nvSpPr>
      <dsp:spPr>
        <a:xfrm>
          <a:off x="5529513"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tx1"/>
              </a:solidFill>
            </a:rPr>
            <a:t>Feb 2020</a:t>
          </a:r>
          <a:endParaRPr lang="en-US" sz="800" b="1" kern="1200" dirty="0">
            <a:solidFill>
              <a:schemeClr val="tx1"/>
            </a:solidFill>
          </a:endParaRPr>
        </a:p>
        <a:p>
          <a:pPr lvl="0" algn="ctr" defTabSz="355600">
            <a:lnSpc>
              <a:spcPct val="90000"/>
            </a:lnSpc>
            <a:spcBef>
              <a:spcPct val="0"/>
            </a:spcBef>
            <a:spcAft>
              <a:spcPct val="35000"/>
            </a:spcAft>
          </a:pPr>
          <a:r>
            <a:rPr lang="en-US" sz="800" kern="1200" dirty="0" smtClean="0">
              <a:solidFill>
                <a:schemeClr val="tx1"/>
              </a:solidFill>
            </a:rPr>
            <a:t>-Identify Program Growth Opportunities                         -Emerging Directions               -Program strengthening plans</a:t>
          </a:r>
        </a:p>
      </dsp:txBody>
      <dsp:txXfrm>
        <a:off x="5593755" y="1082464"/>
        <a:ext cx="1187528" cy="1229146"/>
      </dsp:txXfrm>
    </dsp:sp>
    <dsp:sp modelId="{E4AE120B-7221-4063-9BC2-4DAF161D353B}">
      <dsp:nvSpPr>
        <dsp:cNvPr id="0" name=""/>
        <dsp:cNvSpPr/>
      </dsp:nvSpPr>
      <dsp:spPr>
        <a:xfrm>
          <a:off x="6911326"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n-US" sz="800" b="1" kern="1200" dirty="0" smtClean="0">
              <a:solidFill>
                <a:schemeClr val="tx1"/>
              </a:solidFill>
            </a:rPr>
            <a:t> Late Feb, 2020</a:t>
          </a:r>
        </a:p>
        <a:p>
          <a:pPr lvl="0" algn="ctr" defTabSz="355600">
            <a:lnSpc>
              <a:spcPct val="90000"/>
            </a:lnSpc>
            <a:spcBef>
              <a:spcPct val="0"/>
            </a:spcBef>
            <a:spcAft>
              <a:spcPct val="35000"/>
            </a:spcAft>
          </a:pPr>
          <a:r>
            <a:rPr lang="en-US" sz="800" kern="1200" dirty="0" smtClean="0">
              <a:solidFill>
                <a:schemeClr val="tx1"/>
              </a:solidFill>
            </a:rPr>
            <a:t>Submit findings to the strategic plan process for inclusion</a:t>
          </a:r>
        </a:p>
      </dsp:txBody>
      <dsp:txXfrm>
        <a:off x="6975568" y="1082464"/>
        <a:ext cx="1187528" cy="12291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953BC-1C93-45C0-89E7-DCEB8BA891CE}">
      <dsp:nvSpPr>
        <dsp:cNvPr id="0" name=""/>
        <dsp:cNvSpPr/>
      </dsp:nvSpPr>
      <dsp:spPr>
        <a:xfrm>
          <a:off x="617219" y="0"/>
          <a:ext cx="6995160" cy="339407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7D662F-83A3-45C9-B233-44794C0891BA}">
      <dsp:nvSpPr>
        <dsp:cNvPr id="0" name=""/>
        <dsp:cNvSpPr/>
      </dsp:nvSpPr>
      <dsp:spPr>
        <a:xfrm>
          <a:off x="2260"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Oct - Nov 2019            </a:t>
          </a:r>
          <a:r>
            <a:rPr lang="en-US" sz="1000" kern="1200" dirty="0" smtClean="0">
              <a:solidFill>
                <a:schemeClr val="tx1"/>
              </a:solidFill>
            </a:rPr>
            <a:t>Identify Evaluation Team Members                         Design call for proposals and rubric</a:t>
          </a:r>
          <a:endParaRPr lang="en-US" sz="1000" kern="1200" dirty="0">
            <a:solidFill>
              <a:schemeClr val="tx1"/>
            </a:solidFill>
          </a:endParaRPr>
        </a:p>
      </dsp:txBody>
      <dsp:txXfrm>
        <a:off x="66502" y="1082464"/>
        <a:ext cx="1187528" cy="1229146"/>
      </dsp:txXfrm>
    </dsp:sp>
    <dsp:sp modelId="{DE3859D7-C52B-40D7-8EFA-07C6281EA953}">
      <dsp:nvSpPr>
        <dsp:cNvPr id="0" name=""/>
        <dsp:cNvSpPr/>
      </dsp:nvSpPr>
      <dsp:spPr>
        <a:xfrm>
          <a:off x="1384073"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Nov 15, 2019</a:t>
          </a:r>
          <a:endParaRPr lang="en-US" sz="1000" b="1" kern="1200" dirty="0">
            <a:solidFill>
              <a:schemeClr val="tx1"/>
            </a:solidFill>
          </a:endParaRPr>
        </a:p>
        <a:p>
          <a:pPr lvl="0" algn="ctr" defTabSz="444500">
            <a:lnSpc>
              <a:spcPct val="90000"/>
            </a:lnSpc>
            <a:spcBef>
              <a:spcPct val="0"/>
            </a:spcBef>
            <a:spcAft>
              <a:spcPct val="35000"/>
            </a:spcAft>
          </a:pPr>
          <a:r>
            <a:rPr lang="en-US" sz="1000" kern="1200" dirty="0" smtClean="0">
              <a:solidFill>
                <a:schemeClr val="tx1"/>
              </a:solidFill>
            </a:rPr>
            <a:t>Release call for Proposals                 Nov. 25 </a:t>
          </a:r>
          <a:r>
            <a:rPr lang="en-US" sz="1000" kern="1200" dirty="0" err="1" smtClean="0">
              <a:solidFill>
                <a:schemeClr val="tx1"/>
              </a:solidFill>
            </a:rPr>
            <a:t>Eduvantis</a:t>
          </a:r>
          <a:r>
            <a:rPr lang="en-US" sz="1000" kern="1200" dirty="0" smtClean="0">
              <a:solidFill>
                <a:schemeClr val="tx1"/>
              </a:solidFill>
            </a:rPr>
            <a:t> input- phase 1</a:t>
          </a:r>
          <a:endParaRPr lang="en-US" sz="1000" kern="1200" dirty="0">
            <a:solidFill>
              <a:schemeClr val="tx1"/>
            </a:solidFill>
          </a:endParaRPr>
        </a:p>
      </dsp:txBody>
      <dsp:txXfrm>
        <a:off x="1448315" y="1082464"/>
        <a:ext cx="1187528" cy="1229146"/>
      </dsp:txXfrm>
    </dsp:sp>
    <dsp:sp modelId="{82FFD885-486F-44BD-85E5-4A6370953D1F}">
      <dsp:nvSpPr>
        <dsp:cNvPr id="0" name=""/>
        <dsp:cNvSpPr/>
      </dsp:nvSpPr>
      <dsp:spPr>
        <a:xfrm>
          <a:off x="2765886"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Jan 15, 2020             </a:t>
          </a:r>
          <a:r>
            <a:rPr lang="en-US" sz="1000" b="0" kern="1200" dirty="0" smtClean="0">
              <a:solidFill>
                <a:schemeClr val="tx1"/>
              </a:solidFill>
            </a:rPr>
            <a:t>Proposals due to  Team 3</a:t>
          </a:r>
          <a:r>
            <a:rPr lang="en-US" sz="1000" b="1" kern="1200" dirty="0" smtClean="0">
              <a:solidFill>
                <a:schemeClr val="tx1"/>
              </a:solidFill>
            </a:rPr>
            <a:t> </a:t>
          </a:r>
        </a:p>
      </dsp:txBody>
      <dsp:txXfrm>
        <a:off x="2830128" y="1082464"/>
        <a:ext cx="1187528" cy="1229146"/>
      </dsp:txXfrm>
    </dsp:sp>
    <dsp:sp modelId="{59A086D3-89E4-4842-B983-3A17FCBE2638}">
      <dsp:nvSpPr>
        <dsp:cNvPr id="0" name=""/>
        <dsp:cNvSpPr/>
      </dsp:nvSpPr>
      <dsp:spPr>
        <a:xfrm>
          <a:off x="4147700"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Jan 15 – Feb 14      </a:t>
          </a:r>
          <a:r>
            <a:rPr lang="en-US" sz="1000" kern="1200" dirty="0" smtClean="0">
              <a:solidFill>
                <a:schemeClr val="tx1"/>
              </a:solidFill>
            </a:rPr>
            <a:t>Program Evaluation Team reviews proposals and organizes/prioritizes </a:t>
          </a:r>
          <a:endParaRPr lang="en-US" sz="1000" kern="1200" dirty="0">
            <a:solidFill>
              <a:schemeClr val="tx1"/>
            </a:solidFill>
          </a:endParaRPr>
        </a:p>
      </dsp:txBody>
      <dsp:txXfrm>
        <a:off x="4211942" y="1082464"/>
        <a:ext cx="1187528" cy="1229146"/>
      </dsp:txXfrm>
    </dsp:sp>
    <dsp:sp modelId="{E0F07031-D5AB-4E2D-B74B-DA3C8EEBBFF6}">
      <dsp:nvSpPr>
        <dsp:cNvPr id="0" name=""/>
        <dsp:cNvSpPr/>
      </dsp:nvSpPr>
      <dsp:spPr>
        <a:xfrm>
          <a:off x="5529513"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Feb 28 2020</a:t>
          </a:r>
        </a:p>
        <a:p>
          <a:pPr lvl="0" algn="ctr" defTabSz="444500">
            <a:lnSpc>
              <a:spcPct val="90000"/>
            </a:lnSpc>
            <a:spcBef>
              <a:spcPct val="0"/>
            </a:spcBef>
            <a:spcAft>
              <a:spcPct val="35000"/>
            </a:spcAft>
          </a:pPr>
          <a:r>
            <a:rPr lang="en-US" sz="1000" kern="1200" dirty="0" smtClean="0">
              <a:solidFill>
                <a:schemeClr val="tx1"/>
              </a:solidFill>
            </a:rPr>
            <a:t>Team 3 report to SLT</a:t>
          </a:r>
        </a:p>
        <a:p>
          <a:pPr lvl="0" algn="ctr" defTabSz="444500">
            <a:lnSpc>
              <a:spcPct val="90000"/>
            </a:lnSpc>
            <a:spcBef>
              <a:spcPct val="0"/>
            </a:spcBef>
            <a:spcAft>
              <a:spcPct val="35000"/>
            </a:spcAft>
          </a:pPr>
          <a:endParaRPr lang="en-US" sz="1000" kern="1200" dirty="0">
            <a:solidFill>
              <a:schemeClr val="tx1"/>
            </a:solidFill>
          </a:endParaRPr>
        </a:p>
      </dsp:txBody>
      <dsp:txXfrm>
        <a:off x="5593755" y="1082464"/>
        <a:ext cx="1187528" cy="1229146"/>
      </dsp:txXfrm>
    </dsp:sp>
    <dsp:sp modelId="{A9DBA22B-4F83-47EB-BACB-CCC285D240B1}">
      <dsp:nvSpPr>
        <dsp:cNvPr id="0" name=""/>
        <dsp:cNvSpPr/>
      </dsp:nvSpPr>
      <dsp:spPr>
        <a:xfrm>
          <a:off x="6911326" y="1018222"/>
          <a:ext cx="1316012" cy="1357630"/>
        </a:xfrm>
        <a:prstGeom prst="roundRect">
          <a:avLst/>
        </a:prstGeom>
        <a:solidFill>
          <a:schemeClr val="accent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b="1" kern="1200" dirty="0" smtClean="0">
              <a:solidFill>
                <a:schemeClr val="tx1"/>
              </a:solidFill>
            </a:rPr>
            <a:t>March 9 2020</a:t>
          </a:r>
          <a:endParaRPr lang="en-US" sz="1000" b="1" kern="1200" dirty="0">
            <a:solidFill>
              <a:schemeClr val="tx1"/>
            </a:solidFill>
          </a:endParaRPr>
        </a:p>
        <a:p>
          <a:pPr lvl="0" algn="ctr" defTabSz="444500">
            <a:lnSpc>
              <a:spcPct val="90000"/>
            </a:lnSpc>
            <a:spcBef>
              <a:spcPct val="0"/>
            </a:spcBef>
            <a:spcAft>
              <a:spcPct val="35000"/>
            </a:spcAft>
          </a:pPr>
          <a:r>
            <a:rPr lang="en-US" sz="1000" kern="1200" dirty="0" smtClean="0">
              <a:solidFill>
                <a:schemeClr val="tx1"/>
              </a:solidFill>
            </a:rPr>
            <a:t>Release reports to community</a:t>
          </a:r>
        </a:p>
      </dsp:txBody>
      <dsp:txXfrm>
        <a:off x="6975568" y="1082464"/>
        <a:ext cx="1187528" cy="122914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7D91D12-B26C-4B63-9E97-E61F52F1F01D}" type="datetimeFigureOut">
              <a:rPr lang="en-US" smtClean="0"/>
              <a:t>12/19/2019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554CF84-5E43-4658-9682-83ABAEF12E07}" type="slidenum">
              <a:rPr lang="en-US" smtClean="0"/>
              <a:t>‹#›</a:t>
            </a:fld>
            <a:endParaRPr lang="en-US" dirty="0"/>
          </a:p>
        </p:txBody>
      </p:sp>
    </p:spTree>
    <p:extLst>
      <p:ext uri="{BB962C8B-B14F-4D97-AF65-F5344CB8AC3E}">
        <p14:creationId xmlns:p14="http://schemas.microsoft.com/office/powerpoint/2010/main" val="2735413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Major/Program Rating Descriptors</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Strong = Program is strong academically, meeting and exceeding all national or accreditation norms and may have distinctive aspects that distinguish it nationally; routinely meets assessment learning outcomes; strong student experience and after-graduation outcomes; enrollment numbers meet or exceed resource capacity; net tuition revenue it positive to strong.				</a:t>
            </a:r>
          </a:p>
          <a:p>
            <a:pPr lvl="0"/>
            <a:r>
              <a:rPr lang="en-US" sz="1200" kern="1200" dirty="0" smtClean="0">
                <a:solidFill>
                  <a:schemeClr val="tx1"/>
                </a:solidFill>
                <a:effectLst/>
                <a:latin typeface="+mn-lt"/>
                <a:ea typeface="+mn-ea"/>
                <a:cs typeface="+mn-cs"/>
              </a:rPr>
              <a:t>Solid = Program is aligned with national programmatic curricula; usually meets assessment learning outcomes and/or routinely addresses shortcomings; positive student experience prepares students for post-graduate outcomes; enrollments are good with capacity to grow; acknowledged to have room for curricular improvement and enrollment growth; net tuition revenue is marginal or net positive.  </a:t>
            </a:r>
          </a:p>
          <a:p>
            <a:pPr lvl="0"/>
            <a:r>
              <a:rPr lang="en-US" sz="1200" kern="1200" dirty="0" smtClean="0">
                <a:solidFill>
                  <a:schemeClr val="tx1"/>
                </a:solidFill>
                <a:effectLst/>
                <a:latin typeface="+mn-lt"/>
                <a:ea typeface="+mn-ea"/>
                <a:cs typeface="+mn-cs"/>
              </a:rPr>
              <a:t>Needs attention = Program is aligned with general national norms but is in need of refreshing or re-imagining; often misses one or more assessment learning outcomes; enrollments are steady or declining with no clear plan to re-invigorate appeal; marginal or declining net tuition revenue. 	</a:t>
            </a:r>
          </a:p>
          <a:p>
            <a:pPr lvl="0"/>
            <a:r>
              <a:rPr lang="en-US" sz="1200" kern="1200" dirty="0" smtClean="0">
                <a:solidFill>
                  <a:schemeClr val="tx1"/>
                </a:solidFill>
                <a:effectLst/>
                <a:latin typeface="+mn-lt"/>
                <a:ea typeface="+mn-ea"/>
                <a:cs typeface="+mn-cs"/>
              </a:rPr>
              <a:t>Weak = Program lacks curricular identity and/or distinction; is challenged to meet assessment learning outcomes in multiple areas; low enrollments over time represents little appeal to student recruitment; low net tuition revenue.</a:t>
            </a:r>
          </a:p>
          <a:p>
            <a:r>
              <a:rPr lang="en-US" sz="1200" u="none" strike="noStrike"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Strategic Fit</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Vision Specific = Explicitly included in draft vision statement as an area of growth or explicitly necessary for continued growth in one of these areas				 </a:t>
            </a:r>
          </a:p>
          <a:p>
            <a:pPr lvl="0"/>
            <a:r>
              <a:rPr lang="en-US" sz="1200" kern="1200" dirty="0" smtClean="0">
                <a:solidFill>
                  <a:schemeClr val="tx1"/>
                </a:solidFill>
                <a:effectLst/>
                <a:latin typeface="+mn-lt"/>
                <a:ea typeface="+mn-ea"/>
                <a:cs typeface="+mn-cs"/>
              </a:rPr>
              <a:t>Vision Connected = Provides necessary foundation or extension to areas included in the draft vision statement or closely related areas.</a:t>
            </a:r>
          </a:p>
          <a:p>
            <a:pPr lvl="0"/>
            <a:r>
              <a:rPr lang="en-US" sz="1200" kern="1200" dirty="0" smtClean="0">
                <a:solidFill>
                  <a:schemeClr val="tx1"/>
                </a:solidFill>
                <a:effectLst/>
                <a:latin typeface="+mn-lt"/>
                <a:ea typeface="+mn-ea"/>
                <a:cs typeface="+mn-cs"/>
              </a:rPr>
              <a:t>Vision Supportive = Does not contribute directly to areas of growth but contributes generally to overall support of a strategic vision area and/or supports general academic experience overall.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Mission Fit</a:t>
            </a:r>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Mission Critical</a:t>
            </a:r>
            <a:r>
              <a:rPr lang="en-US" sz="1200" b="1"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Program area without which it would be impossible to deliver our Jesuit Catholic mission.</a:t>
            </a:r>
          </a:p>
          <a:p>
            <a:pPr lvl="0"/>
            <a:r>
              <a:rPr lang="en-US" sz="1200" kern="1200" dirty="0" smtClean="0">
                <a:solidFill>
                  <a:schemeClr val="tx1"/>
                </a:solidFill>
                <a:effectLst/>
                <a:latin typeface="+mn-lt"/>
                <a:ea typeface="+mn-ea"/>
                <a:cs typeface="+mn-cs"/>
              </a:rPr>
              <a:t>Mission Central</a:t>
            </a:r>
            <a:r>
              <a:rPr lang="en-US" sz="1200" b="1" kern="120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Program area delivers content directly related to our Jesuit Catholic mission.</a:t>
            </a:r>
          </a:p>
          <a:p>
            <a:pPr lvl="0"/>
            <a:r>
              <a:rPr lang="en-US" sz="1200" kern="1200" dirty="0" smtClean="0">
                <a:solidFill>
                  <a:schemeClr val="tx1"/>
                </a:solidFill>
                <a:effectLst/>
                <a:latin typeface="+mn-lt"/>
                <a:ea typeface="+mn-ea"/>
                <a:cs typeface="+mn-cs"/>
              </a:rPr>
              <a:t>Mission Related = Program participates in the general mission of educating men and women for and with others.</a:t>
            </a:r>
            <a:r>
              <a:rPr lang="en-US" sz="1200" b="1" kern="1200" dirty="0" smtClean="0">
                <a:solidFill>
                  <a:schemeClr val="tx1"/>
                </a:solidFill>
                <a:effectLst/>
                <a:latin typeface="+mn-lt"/>
                <a:ea typeface="+mn-ea"/>
                <a:cs typeface="+mn-cs"/>
              </a:rPr>
              <a:t/>
            </a:r>
            <a:br>
              <a:rPr lang="en-US" sz="1200" b="1"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554CF84-5E43-4658-9682-83ABAEF12E07}" type="slidenum">
              <a:rPr lang="en-US" smtClean="0"/>
              <a:t>6</a:t>
            </a:fld>
            <a:endParaRPr lang="en-US"/>
          </a:p>
        </p:txBody>
      </p:sp>
    </p:spTree>
    <p:extLst>
      <p:ext uri="{BB962C8B-B14F-4D97-AF65-F5344CB8AC3E}">
        <p14:creationId xmlns:p14="http://schemas.microsoft.com/office/powerpoint/2010/main" val="2770353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JCU brand lacks definition and positioning-Lack of investment</a:t>
            </a:r>
            <a:r>
              <a:rPr lang="en-US" baseline="0" dirty="0" smtClean="0"/>
              <a:t> in our brand is hurting us and we can’t move forward with our pricing and overall enrollment goals until we firmly establish and differentiate our brand, aggressively tell our story and improve our product.</a:t>
            </a:r>
          </a:p>
          <a:p>
            <a:r>
              <a:rPr lang="en-US" baseline="0" dirty="0" smtClean="0"/>
              <a:t>JCU has not been in a position where the intersection of Enrollment, Marketing and Academics are all firing together and are being continually evaluated and refined.</a:t>
            </a:r>
          </a:p>
          <a:p>
            <a:pPr marL="285750" indent="-285750">
              <a:buFont typeface="Arial" panose="020B0604020202020204" pitchFamily="34" charset="0"/>
              <a:buChar char="•"/>
            </a:pPr>
            <a:r>
              <a:rPr lang="en-US" sz="1100" dirty="0" smtClean="0"/>
              <a:t>Since 2015, the average need of enrolling students has increased each year going from about $28,000 in 2015 to over $34,000 in 2019.  Over the past three cycles, the percentage of enrolling aid applicants with greater than $55K in need has gone from 12% to 16% to 21%.</a:t>
            </a:r>
          </a:p>
          <a:p>
            <a:pPr marL="285750" indent="-285750">
              <a:buFont typeface="Arial" panose="020B0604020202020204" pitchFamily="34" charset="0"/>
              <a:buChar char="•"/>
            </a:pPr>
            <a:r>
              <a:rPr lang="en-US" sz="1100" dirty="0" smtClean="0"/>
              <a:t>Since 2014, the percentage of enrolling students applying for aid has consistently hovered just around 90%.  Because the non-aid applicants are merit only, they come with significantly lower discounts, but John Carroll isn’t increasing their market share of these types of students which would help to offset discount. </a:t>
            </a:r>
          </a:p>
          <a:p>
            <a:pPr marL="285750" indent="-285750">
              <a:buFont typeface="Arial" panose="020B0604020202020204" pitchFamily="34" charset="0"/>
              <a:buChar char="•"/>
            </a:pPr>
            <a:r>
              <a:rPr lang="en-US" sz="1100" dirty="0" smtClean="0"/>
              <a:t>Over the past five cycles, the 25% yield in 2018 is the outlier with typical yield coming in closer to the 22-23% range.  Incorporating that higher yield into the projection for 2019 gave some false confidence that we could weather the discount pullback while still enrolling the class.</a:t>
            </a:r>
          </a:p>
          <a:p>
            <a:pPr marL="285750" indent="-285750">
              <a:buFont typeface="Arial" panose="020B0604020202020204" pitchFamily="34" charset="0"/>
              <a:buChar char="•"/>
            </a:pPr>
            <a:r>
              <a:rPr lang="en-US" sz="1100" dirty="0" smtClean="0"/>
              <a:t>The current price-demand curves for business reveal a moderate opportunity to pull back on discount in order to maximize net tuition revenue, but that would come with a dip in enrollment.  At the same time, the price-demand curves for non-business actually show that increasing discount would maximize net tuition revenue.  The result of these two adjustments still results in a discount increase since there are more non-business students.</a:t>
            </a:r>
          </a:p>
          <a:p>
            <a:pPr marL="285750" indent="-285750">
              <a:buFont typeface="Arial" panose="020B0604020202020204" pitchFamily="34" charset="0"/>
              <a:buChar char="•"/>
            </a:pPr>
            <a:r>
              <a:rPr lang="en-US" sz="1100" dirty="0" smtClean="0"/>
              <a:t>Scenario replays of the incoming 2019 class reveal that decreasing discount by another 2% would result in 30 fewer students.</a:t>
            </a:r>
          </a:p>
          <a:p>
            <a:pPr marL="285750" indent="-285750">
              <a:buFont typeface="Arial" panose="020B0604020202020204" pitchFamily="34" charset="0"/>
              <a:buChar char="•"/>
            </a:pPr>
            <a:r>
              <a:rPr lang="en-US" sz="1100" dirty="0" smtClean="0"/>
              <a:t>Responses to the admitted student survey reveal a pool of students that is softening on their opinions regarding John Carroll.  The percentage of enrolling students stating that they devoted a very high effort to learning about John Carroll went from 36% in 2018 down to 27% in 2019.  The percentage of non-enrolling students stating that their award from John Carroll was inferior to their other choices increased from 21% in 2018 to 33% in 2019.  The third survey question that is relevant shows that more non-enrolling students are stating that the value of John Carroll is inferior to their other top choices; 23% of non-enrolling students stated an inferior value in 2018 while that jumped to 50% in 2019.  With the results of these survey questions, I don’t think the pool has high enough affinity to warrant a discount reduction.</a:t>
            </a:r>
          </a:p>
          <a:p>
            <a:pPr marL="285750" indent="-285750">
              <a:buFont typeface="Arial" panose="020B0604020202020204" pitchFamily="34" charset="0"/>
              <a:buChar char="•"/>
            </a:pPr>
            <a:r>
              <a:rPr lang="en-US" sz="1100" dirty="0" smtClean="0"/>
              <a:t>Using the most recent release of IPEDS data, John Carroll is showing a lower than average ratio of applicants to enrolled freshmen.  In my opinion, this to me is one of the biggest hurdles in terms of lowering the discount.  John Carroll doesn’t currently have enough applicants to enroll the desired number of students without having to spend additional discount.  In order to realize a lower discount rate, John Carroll would either have to enroll a smaller number of freshmen or considerably increase the number of applications.</a:t>
            </a:r>
          </a:p>
          <a:p>
            <a:pPr marL="285750" marR="0" lvl="0" indent="-285750" algn="l" defTabSz="914400" rtl="0" eaLnBrk="1" fontAlgn="auto" latinLnBrk="0" hangingPunct="1">
              <a:lnSpc>
                <a:spcPct val="100000"/>
              </a:lnSpc>
              <a:spcBef>
                <a:spcPts val="0"/>
              </a:spcBef>
              <a:spcAft>
                <a:spcPts val="0"/>
              </a:spcAft>
              <a:buClr>
                <a:srgbClr val="000000"/>
              </a:buClr>
              <a:buSzPts val="1100"/>
              <a:buFont typeface="Arial" panose="020B0604020202020204" pitchFamily="34" charset="0"/>
              <a:buChar char="•"/>
              <a:tabLst/>
              <a:defRPr/>
            </a:pPr>
            <a:r>
              <a:rPr lang="en-US" sz="1100" dirty="0" smtClean="0"/>
              <a:t>The majority of population projections for college-aged students within John Carroll’s top 30 markets are neutral or negative over the next 10 years.  All else being equal, this would imply that it will be that much more difficult to grow the applicant pool which would provide some potential relief on the discount. </a:t>
            </a:r>
          </a:p>
          <a:p>
            <a:pPr marL="285750" indent="-285750">
              <a:buFont typeface="Arial" panose="020B0604020202020204" pitchFamily="34" charset="0"/>
              <a:buChar char="•"/>
            </a:pPr>
            <a:endParaRPr lang="en-US" sz="1100" dirty="0" smtClean="0"/>
          </a:p>
          <a:p>
            <a:endParaRPr lang="en-US" baseline="0" dirty="0" smtClean="0"/>
          </a:p>
          <a:p>
            <a:endParaRPr lang="en-US" dirty="0"/>
          </a:p>
        </p:txBody>
      </p:sp>
    </p:spTree>
    <p:extLst>
      <p:ext uri="{BB962C8B-B14F-4D97-AF65-F5344CB8AC3E}">
        <p14:creationId xmlns:p14="http://schemas.microsoft.com/office/powerpoint/2010/main" val="3304434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58750" indent="0">
              <a:buNone/>
            </a:pPr>
            <a:endParaRPr lang="en-US" baseline="0" dirty="0" smtClean="0"/>
          </a:p>
          <a:p>
            <a:endParaRPr lang="en-US" dirty="0"/>
          </a:p>
        </p:txBody>
      </p:sp>
    </p:spTree>
    <p:extLst>
      <p:ext uri="{BB962C8B-B14F-4D97-AF65-F5344CB8AC3E}">
        <p14:creationId xmlns:p14="http://schemas.microsoft.com/office/powerpoint/2010/main" val="3930612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158750" indent="0">
              <a:buNone/>
            </a:pPr>
            <a:endParaRPr lang="en-US" baseline="0" dirty="0" smtClean="0"/>
          </a:p>
          <a:p>
            <a:endParaRPr lang="en-US" dirty="0"/>
          </a:p>
        </p:txBody>
      </p:sp>
    </p:spTree>
    <p:extLst>
      <p:ext uri="{BB962C8B-B14F-4D97-AF65-F5344CB8AC3E}">
        <p14:creationId xmlns:p14="http://schemas.microsoft.com/office/powerpoint/2010/main" val="2811536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54CF84-5E43-4658-9682-83ABAEF12E07}" type="slidenum">
              <a:rPr lang="en-US" smtClean="0"/>
              <a:t>21</a:t>
            </a:fld>
            <a:endParaRPr lang="en-US" dirty="0"/>
          </a:p>
        </p:txBody>
      </p:sp>
    </p:spTree>
    <p:extLst>
      <p:ext uri="{BB962C8B-B14F-4D97-AF65-F5344CB8AC3E}">
        <p14:creationId xmlns:p14="http://schemas.microsoft.com/office/powerpoint/2010/main" val="3390522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solidFill>
                  <a:schemeClr val="tx2"/>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2101435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lt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fld id="{90D6CDDB-D921-4C17-A7C5-53552D29EDB7}" type="slidenum">
              <a:rPr lang="en-US" altLang="en-US"/>
              <a:pPr/>
              <a:t>‹#›</a:t>
            </a:fld>
            <a:endParaRPr lang="en-US" altLang="en-US" dirty="0"/>
          </a:p>
        </p:txBody>
      </p:sp>
    </p:spTree>
    <p:extLst>
      <p:ext uri="{BB962C8B-B14F-4D97-AF65-F5344CB8AC3E}">
        <p14:creationId xmlns:p14="http://schemas.microsoft.com/office/powerpoint/2010/main" val="402292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lt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fld id="{36E90B82-5BEF-49F7-BF03-E046DE249F40}" type="slidenum">
              <a:rPr lang="en-US" altLang="en-US"/>
              <a:pPr/>
              <a:t>‹#›</a:t>
            </a:fld>
            <a:endParaRPr lang="en-US" altLang="en-US" dirty="0"/>
          </a:p>
        </p:txBody>
      </p:sp>
    </p:spTree>
    <p:extLst>
      <p:ext uri="{BB962C8B-B14F-4D97-AF65-F5344CB8AC3E}">
        <p14:creationId xmlns:p14="http://schemas.microsoft.com/office/powerpoint/2010/main" val="3757809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and two columns" type="twoColTx">
  <p:cSld name="Title and two 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1778180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solidFill>
                  <a:schemeClr val="tx2"/>
                </a:solidFill>
              </a:defRPr>
            </a:lvl1pPr>
          </a:lstStyle>
          <a:p>
            <a:endParaRPr lang="en-US" alt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fontAlgn="auto">
              <a:spcBef>
                <a:spcPts val="0"/>
              </a:spcBef>
              <a:spcAft>
                <a:spcPts val="0"/>
              </a:spcAft>
              <a:defRPr>
                <a:solidFill>
                  <a:schemeClr val="tx2"/>
                </a:solidFill>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8600792" y="4465269"/>
            <a:ext cx="434566" cy="274637"/>
          </a:xfrm>
          <a:prstGeom prst="rect">
            <a:avLst/>
          </a:prstGeom>
        </p:spPr>
        <p:txBody>
          <a:bodyPr vert="horz" wrap="square" lIns="91440" tIns="45720" rIns="91440" bIns="45720" numCol="1" anchor="t" anchorCtr="0" compatLnSpc="1">
            <a:prstTxWarp prst="textNoShape">
              <a:avLst/>
            </a:prstTxWarp>
          </a:bodyPr>
          <a:lstStyle>
            <a:lvl1pPr>
              <a:defRPr sz="1100">
                <a:solidFill>
                  <a:schemeClr val="tx2"/>
                </a:solidFill>
              </a:defRPr>
            </a:lvl1pPr>
          </a:lstStyle>
          <a:p>
            <a:fld id="{BEB903C0-E453-4D04-9D69-98499AC34CD1}" type="slidenum">
              <a:rPr lang="en-US" altLang="en-US" smtClean="0"/>
              <a:pPr/>
              <a:t>‹#›</a:t>
            </a:fld>
            <a:endParaRPr lang="en-US" altLang="en-US" dirty="0"/>
          </a:p>
        </p:txBody>
      </p:sp>
    </p:spTree>
    <p:extLst>
      <p:ext uri="{BB962C8B-B14F-4D97-AF65-F5344CB8AC3E}">
        <p14:creationId xmlns:p14="http://schemas.microsoft.com/office/powerpoint/2010/main" val="425877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lt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fld id="{0F33A8E5-9ED1-4171-A2DC-49DA94C6E79A}" type="slidenum">
              <a:rPr lang="en-US" altLang="en-US"/>
              <a:pPr/>
              <a:t>‹#›</a:t>
            </a:fld>
            <a:endParaRPr lang="en-US" altLang="en-US" dirty="0"/>
          </a:p>
        </p:txBody>
      </p:sp>
    </p:spTree>
    <p:extLst>
      <p:ext uri="{BB962C8B-B14F-4D97-AF65-F5344CB8AC3E}">
        <p14:creationId xmlns:p14="http://schemas.microsoft.com/office/powerpoint/2010/main" val="56903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solidFill>
                  <a:schemeClr val="tx2">
                    <a:lumMod val="75000"/>
                  </a:schemeClr>
                </a:solidFill>
              </a:defRPr>
            </a:lvl1pPr>
            <a:lvl2pPr>
              <a:defRPr sz="2400">
                <a:solidFill>
                  <a:schemeClr val="tx2">
                    <a:lumMod val="75000"/>
                  </a:schemeClr>
                </a:solidFill>
              </a:defRPr>
            </a:lvl2pPr>
            <a:lvl3pPr>
              <a:defRPr sz="2000">
                <a:solidFill>
                  <a:schemeClr val="tx2">
                    <a:lumMod val="75000"/>
                  </a:schemeClr>
                </a:solidFill>
              </a:defRPr>
            </a:lvl3pPr>
            <a:lvl4pPr>
              <a:defRPr sz="1800">
                <a:solidFill>
                  <a:schemeClr val="tx2">
                    <a:lumMod val="75000"/>
                  </a:schemeClr>
                </a:solidFill>
              </a:defRPr>
            </a:lvl4pPr>
            <a:lvl5pPr>
              <a:defRPr sz="1800">
                <a:solidFill>
                  <a:schemeClr val="tx2">
                    <a:lumMod val="75000"/>
                  </a:schemeClr>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solidFill>
                  <a:schemeClr val="tx2">
                    <a:lumMod val="75000"/>
                  </a:schemeClr>
                </a:solidFill>
              </a:defRPr>
            </a:lvl1pPr>
            <a:lvl2pPr>
              <a:defRPr sz="2400">
                <a:solidFill>
                  <a:schemeClr val="tx2">
                    <a:lumMod val="75000"/>
                  </a:schemeClr>
                </a:solidFill>
              </a:defRPr>
            </a:lvl2pPr>
            <a:lvl3pPr>
              <a:defRPr sz="2000">
                <a:solidFill>
                  <a:schemeClr val="tx2">
                    <a:lumMod val="75000"/>
                  </a:schemeClr>
                </a:solidFill>
              </a:defRPr>
            </a:lvl3pPr>
            <a:lvl4pPr>
              <a:defRPr sz="1800">
                <a:solidFill>
                  <a:schemeClr val="tx2">
                    <a:lumMod val="75000"/>
                  </a:schemeClr>
                </a:solidFill>
              </a:defRPr>
            </a:lvl4pPr>
            <a:lvl5pPr>
              <a:defRPr sz="1800">
                <a:solidFill>
                  <a:schemeClr val="tx2">
                    <a:lumMod val="75000"/>
                  </a:schemeClr>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solidFill>
                  <a:schemeClr val="tx2">
                    <a:lumMod val="75000"/>
                  </a:schemeClr>
                </a:solidFill>
              </a:defRPr>
            </a:lvl1pPr>
          </a:lstStyle>
          <a:p>
            <a:endParaRPr lang="en-US" alt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lvl1pPr fontAlgn="auto">
              <a:spcBef>
                <a:spcPts val="0"/>
              </a:spcBef>
              <a:spcAft>
                <a:spcPts val="0"/>
              </a:spcAft>
              <a:defRPr>
                <a:solidFill>
                  <a:schemeClr val="tx2">
                    <a:lumMod val="75000"/>
                  </a:schemeClr>
                </a:solidFill>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solidFill>
                  <a:schemeClr val="tx2">
                    <a:lumMod val="75000"/>
                  </a:schemeClr>
                </a:solidFill>
              </a:defRPr>
            </a:lvl1pPr>
          </a:lstStyle>
          <a:p>
            <a:fld id="{2DF8D69B-DFE4-4747-82C4-E3197B3DAD4E}" type="slidenum">
              <a:rPr lang="en-US" altLang="en-US" smtClean="0"/>
              <a:pPr/>
              <a:t>‹#›</a:t>
            </a:fld>
            <a:endParaRPr lang="en-US" altLang="en-US" dirty="0"/>
          </a:p>
        </p:txBody>
      </p:sp>
    </p:spTree>
    <p:extLst>
      <p:ext uri="{BB962C8B-B14F-4D97-AF65-F5344CB8AC3E}">
        <p14:creationId xmlns:p14="http://schemas.microsoft.com/office/powerpoint/2010/main" val="2377645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ltLang="en-US" dirty="0"/>
          </a:p>
        </p:txBody>
      </p:sp>
      <p:sp>
        <p:nvSpPr>
          <p:cNvPr id="8" name="Footer Placeholder 7"/>
          <p:cNvSpPr>
            <a:spLocks noGrp="1"/>
          </p:cNvSpPr>
          <p:nvPr>
            <p:ph type="ftr" sz="quarter" idx="11"/>
          </p:nvPr>
        </p:nvSpPr>
        <p:spPr>
          <a:xfrm>
            <a:off x="3124200" y="4767263"/>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9" name="Slide Number Placeholder 8"/>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fld id="{553B2314-8895-45C2-97B4-794035BFE002}" type="slidenum">
              <a:rPr lang="en-US" altLang="en-US"/>
              <a:pPr/>
              <a:t>‹#›</a:t>
            </a:fld>
            <a:endParaRPr lang="en-US" altLang="en-US" dirty="0"/>
          </a:p>
        </p:txBody>
      </p:sp>
    </p:spTree>
    <p:extLst>
      <p:ext uri="{BB962C8B-B14F-4D97-AF65-F5344CB8AC3E}">
        <p14:creationId xmlns:p14="http://schemas.microsoft.com/office/powerpoint/2010/main" val="4063160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ltLang="en-US" dirty="0"/>
          </a:p>
        </p:txBody>
      </p:sp>
      <p:sp>
        <p:nvSpPr>
          <p:cNvPr id="4" name="Footer Placeholder 3"/>
          <p:cNvSpPr>
            <a:spLocks noGrp="1"/>
          </p:cNvSpPr>
          <p:nvPr>
            <p:ph type="ftr" sz="quarter" idx="11"/>
          </p:nvPr>
        </p:nvSpPr>
        <p:spPr>
          <a:xfrm>
            <a:off x="3124200" y="4767263"/>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5" name="Slide Number Placeholder 4"/>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fld id="{5C90B620-FECA-41B7-B171-E71CD7BCAE2E}" type="slidenum">
              <a:rPr lang="en-US" altLang="en-US"/>
              <a:pPr/>
              <a:t>‹#›</a:t>
            </a:fld>
            <a:endParaRPr lang="en-US" altLang="en-US" dirty="0"/>
          </a:p>
        </p:txBody>
      </p:sp>
    </p:spTree>
    <p:extLst>
      <p:ext uri="{BB962C8B-B14F-4D97-AF65-F5344CB8AC3E}">
        <p14:creationId xmlns:p14="http://schemas.microsoft.com/office/powerpoint/2010/main" val="3915359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ltLang="en-US" dirty="0"/>
          </a:p>
        </p:txBody>
      </p:sp>
      <p:sp>
        <p:nvSpPr>
          <p:cNvPr id="3" name="Footer Placeholder 2"/>
          <p:cNvSpPr>
            <a:spLocks noGrp="1"/>
          </p:cNvSpPr>
          <p:nvPr>
            <p:ph type="ftr" sz="quarter" idx="11"/>
          </p:nvPr>
        </p:nvSpPr>
        <p:spPr>
          <a:xfrm>
            <a:off x="3124200" y="4767263"/>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4" name="Slide Number Placeholder 3"/>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fld id="{B08EDB99-E295-4121-8360-CF96BB019EF3}" type="slidenum">
              <a:rPr lang="en-US" altLang="en-US"/>
              <a:pPr/>
              <a:t>‹#›</a:t>
            </a:fld>
            <a:endParaRPr lang="en-US" altLang="en-US" dirty="0"/>
          </a:p>
        </p:txBody>
      </p:sp>
    </p:spTree>
    <p:extLst>
      <p:ext uri="{BB962C8B-B14F-4D97-AF65-F5344CB8AC3E}">
        <p14:creationId xmlns:p14="http://schemas.microsoft.com/office/powerpoint/2010/main" val="281920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lt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fld id="{5D3D5B04-67B9-44CA-90F9-C8A161B0C9F8}" type="slidenum">
              <a:rPr lang="en-US" altLang="en-US"/>
              <a:pPr/>
              <a:t>‹#›</a:t>
            </a:fld>
            <a:endParaRPr lang="en-US" altLang="en-US" dirty="0"/>
          </a:p>
        </p:txBody>
      </p:sp>
    </p:spTree>
    <p:extLst>
      <p:ext uri="{BB962C8B-B14F-4D97-AF65-F5344CB8AC3E}">
        <p14:creationId xmlns:p14="http://schemas.microsoft.com/office/powerpoint/2010/main" val="1190828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endParaRPr lang="en-US" alt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vert="horz" wrap="square" lIns="91440" tIns="45720" rIns="91440" bIns="45720" numCol="1" anchor="t" anchorCtr="0" compatLnSpc="1">
            <a:prstTxWarp prst="textNoShape">
              <a:avLst/>
            </a:prstTxWarp>
          </a:bodyPr>
          <a:lstStyle>
            <a:lvl1pPr>
              <a:defRPr/>
            </a:lvl1pPr>
          </a:lstStyle>
          <a:p>
            <a:fld id="{6B063095-201A-4883-91BB-9DCD20198A7C}" type="slidenum">
              <a:rPr lang="en-US" altLang="en-US"/>
              <a:pPr/>
              <a:t>‹#›</a:t>
            </a:fld>
            <a:endParaRPr lang="en-US" altLang="en-US" dirty="0"/>
          </a:p>
        </p:txBody>
      </p:sp>
    </p:spTree>
    <p:extLst>
      <p:ext uri="{BB962C8B-B14F-4D97-AF65-F5344CB8AC3E}">
        <p14:creationId xmlns:p14="http://schemas.microsoft.com/office/powerpoint/2010/main" val="411925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3" r:id="rId12"/>
  </p:sldLayoutIdLst>
  <p:hf hdr="0" ftr="0" dt="0"/>
  <p:txStyles>
    <p:titleStyle>
      <a:lvl1pPr algn="ctr" defTabSz="457200" rtl="0" eaLnBrk="1" fontAlgn="base" hangingPunct="1">
        <a:spcBef>
          <a:spcPct val="0"/>
        </a:spcBef>
        <a:spcAft>
          <a:spcPct val="0"/>
        </a:spcAft>
        <a:defRPr sz="4400" kern="1200">
          <a:solidFill>
            <a:schemeClr val="tx2">
              <a:lumMod val="75000"/>
            </a:schemeClr>
          </a:solidFill>
          <a:latin typeface="+mj-lt"/>
          <a:ea typeface="MS PGothic" panose="020B0600070205080204"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chemeClr val="tx2">
              <a:lumMod val="75000"/>
            </a:schemeClr>
          </a:solidFill>
          <a:latin typeface="+mn-lt"/>
          <a:ea typeface="MS PGothic" panose="020B0600070205080204" pitchFamily="34" charset="-128"/>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chemeClr val="tx2">
              <a:lumMod val="75000"/>
            </a:schemeClr>
          </a:solidFill>
          <a:latin typeface="+mn-lt"/>
          <a:ea typeface="MS PGothic" panose="020B0600070205080204" pitchFamily="34" charset="-128"/>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chemeClr val="tx2">
              <a:lumMod val="75000"/>
            </a:schemeClr>
          </a:solidFill>
          <a:latin typeface="+mn-lt"/>
          <a:ea typeface="MS PGothic" panose="020B0600070205080204" pitchFamily="34" charset="-128"/>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chemeClr val="tx2">
              <a:lumMod val="75000"/>
            </a:schemeClr>
          </a:solidFill>
          <a:latin typeface="+mn-lt"/>
          <a:ea typeface="MS PGothic" panose="020B0600070205080204" pitchFamily="34" charset="-128"/>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chemeClr val="tx2">
              <a:lumMod val="75000"/>
            </a:schemeClr>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45931"/>
            <a:ext cx="7772400" cy="2549744"/>
          </a:xfrm>
        </p:spPr>
        <p:txBody>
          <a:bodyPr/>
          <a:lstStyle/>
          <a:p>
            <a:r>
              <a:rPr lang="en-US" dirty="0" smtClean="0"/>
              <a:t>Community Forum</a:t>
            </a:r>
            <a:br>
              <a:rPr lang="en-US" dirty="0" smtClean="0"/>
            </a:br>
            <a:r>
              <a:rPr lang="en-US" sz="2800" dirty="0" smtClean="0">
                <a:solidFill>
                  <a:srgbClr val="002060"/>
                </a:solidFill>
              </a:rPr>
              <a:t>Strategic Plan Progress</a:t>
            </a:r>
            <a:br>
              <a:rPr lang="en-US" sz="2800" dirty="0" smtClean="0">
                <a:solidFill>
                  <a:srgbClr val="002060"/>
                </a:solidFill>
              </a:rPr>
            </a:br>
            <a:r>
              <a:rPr lang="en-US" sz="2800" dirty="0" smtClean="0">
                <a:solidFill>
                  <a:srgbClr val="FF0000"/>
                </a:solidFill>
              </a:rPr>
              <a:t/>
            </a:r>
            <a:br>
              <a:rPr lang="en-US" sz="2800" dirty="0" smtClean="0">
                <a:solidFill>
                  <a:srgbClr val="FF0000"/>
                </a:solidFill>
              </a:rPr>
            </a:br>
            <a:r>
              <a:rPr lang="en-US" sz="2800" dirty="0" smtClean="0">
                <a:solidFill>
                  <a:srgbClr val="FF0000"/>
                </a:solidFill>
              </a:rPr>
              <a:t>Academic Plans:  Teams 2 &amp; 3</a:t>
            </a:r>
            <a:br>
              <a:rPr lang="en-US" sz="2800" dirty="0" smtClean="0">
                <a:solidFill>
                  <a:srgbClr val="FF0000"/>
                </a:solidFill>
              </a:rPr>
            </a:br>
            <a:r>
              <a:rPr lang="en-US" sz="2800" dirty="0" smtClean="0">
                <a:solidFill>
                  <a:srgbClr val="FF0000"/>
                </a:solidFill>
              </a:rPr>
              <a:t>Enrollment Plan:  Team 4</a:t>
            </a:r>
            <a:endParaRPr lang="en-US" sz="2800" dirty="0">
              <a:solidFill>
                <a:srgbClr val="FF0000"/>
              </a:solidFill>
            </a:endParaRPr>
          </a:p>
        </p:txBody>
      </p:sp>
      <p:sp>
        <p:nvSpPr>
          <p:cNvPr id="3" name="Subtitle 2"/>
          <p:cNvSpPr>
            <a:spLocks noGrp="1"/>
          </p:cNvSpPr>
          <p:nvPr>
            <p:ph type="subTitle" idx="1"/>
          </p:nvPr>
        </p:nvSpPr>
        <p:spPr>
          <a:xfrm>
            <a:off x="1371600" y="3752850"/>
            <a:ext cx="6400800" cy="476250"/>
          </a:xfrm>
        </p:spPr>
        <p:txBody>
          <a:bodyPr/>
          <a:lstStyle/>
          <a:p>
            <a:r>
              <a:rPr lang="en-US" sz="2000" dirty="0" smtClean="0"/>
              <a:t>December 18, 2019</a:t>
            </a:r>
            <a:endParaRPr lang="en-US" sz="2000" dirty="0"/>
          </a:p>
        </p:txBody>
      </p:sp>
    </p:spTree>
    <p:extLst>
      <p:ext uri="{BB962C8B-B14F-4D97-AF65-F5344CB8AC3E}">
        <p14:creationId xmlns:p14="http://schemas.microsoft.com/office/powerpoint/2010/main" val="685730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8880" y="698551"/>
            <a:ext cx="7365934" cy="3729254"/>
          </a:xfrm>
        </p:spPr>
        <p:txBody>
          <a:bodyPr/>
          <a:lstStyle/>
          <a:p>
            <a:pPr algn="l" defTabSz="515938"/>
            <a:r>
              <a:rPr lang="en-US" sz="2000" dirty="0" smtClean="0"/>
              <a:t>Process:</a:t>
            </a:r>
          </a:p>
          <a:p>
            <a:pPr marL="346075" indent="-346075" algn="l" defTabSz="515938">
              <a:buFont typeface="+mj-lt"/>
              <a:buAutoNum type="arabicPeriod"/>
            </a:pPr>
            <a:r>
              <a:rPr lang="en-US" sz="1800" dirty="0" smtClean="0"/>
              <a:t>Call for Proposals:</a:t>
            </a:r>
          </a:p>
          <a:p>
            <a:pPr marL="803275" indent="-350838" algn="l">
              <a:spcBef>
                <a:spcPts val="0"/>
              </a:spcBef>
              <a:buFont typeface="Arial" panose="020B0604020202020204" pitchFamily="34" charset="0"/>
              <a:buChar char="•"/>
            </a:pPr>
            <a:r>
              <a:rPr lang="en-US" sz="1400" dirty="0" smtClean="0">
                <a:solidFill>
                  <a:schemeClr val="bg1">
                    <a:lumMod val="50000"/>
                  </a:schemeClr>
                </a:solidFill>
              </a:rPr>
              <a:t>November 15, 2019</a:t>
            </a:r>
          </a:p>
          <a:p>
            <a:pPr marL="803275" indent="-350838" algn="l">
              <a:spcBef>
                <a:spcPts val="0"/>
              </a:spcBef>
              <a:buFont typeface="Arial" panose="020B0604020202020204" pitchFamily="34" charset="0"/>
              <a:buChar char="•"/>
            </a:pPr>
            <a:r>
              <a:rPr lang="en-US" sz="1400" dirty="0" smtClean="0">
                <a:solidFill>
                  <a:schemeClr val="bg1">
                    <a:lumMod val="50000"/>
                  </a:schemeClr>
                </a:solidFill>
              </a:rPr>
              <a:t>From </a:t>
            </a:r>
            <a:r>
              <a:rPr lang="en-US" sz="1400" dirty="0">
                <a:solidFill>
                  <a:schemeClr val="bg1">
                    <a:lumMod val="50000"/>
                  </a:schemeClr>
                </a:solidFill>
              </a:rPr>
              <a:t>any sector of the university. </a:t>
            </a:r>
          </a:p>
          <a:p>
            <a:pPr marL="803275" indent="-350838" algn="l">
              <a:spcBef>
                <a:spcPts val="0"/>
              </a:spcBef>
              <a:buFont typeface="Arial" panose="020B0604020202020204" pitchFamily="34" charset="0"/>
              <a:buChar char="•"/>
            </a:pPr>
            <a:r>
              <a:rPr lang="en-US" sz="1400" dirty="0" smtClean="0">
                <a:solidFill>
                  <a:schemeClr val="bg1">
                    <a:lumMod val="50000"/>
                  </a:schemeClr>
                </a:solidFill>
              </a:rPr>
              <a:t>Market strengths</a:t>
            </a:r>
          </a:p>
          <a:p>
            <a:pPr marL="803275" indent="-350838" algn="l">
              <a:spcBef>
                <a:spcPts val="0"/>
              </a:spcBef>
              <a:buFont typeface="Arial" panose="020B0604020202020204" pitchFamily="34" charset="0"/>
              <a:buChar char="•"/>
            </a:pPr>
            <a:r>
              <a:rPr lang="en-US" sz="1400" dirty="0" smtClean="0">
                <a:solidFill>
                  <a:schemeClr val="bg1">
                    <a:lumMod val="50000"/>
                  </a:schemeClr>
                </a:solidFill>
              </a:rPr>
              <a:t>Compelling narrative</a:t>
            </a:r>
          </a:p>
          <a:p>
            <a:pPr marL="803275" indent="-350838" algn="l">
              <a:spcBef>
                <a:spcPts val="0"/>
              </a:spcBef>
              <a:buFont typeface="Arial" panose="020B0604020202020204" pitchFamily="34" charset="0"/>
              <a:buChar char="•"/>
            </a:pPr>
            <a:r>
              <a:rPr lang="en-US" sz="1400" dirty="0" smtClean="0">
                <a:solidFill>
                  <a:schemeClr val="bg1">
                    <a:lumMod val="50000"/>
                  </a:schemeClr>
                </a:solidFill>
              </a:rPr>
              <a:t>Gaps </a:t>
            </a:r>
          </a:p>
          <a:p>
            <a:pPr marL="342900" indent="-342900" algn="l">
              <a:spcBef>
                <a:spcPts val="0"/>
              </a:spcBef>
              <a:buFont typeface="+mj-lt"/>
              <a:buAutoNum type="arabicPeriod" startAt="2"/>
            </a:pPr>
            <a:r>
              <a:rPr lang="en-US" sz="1800" dirty="0" smtClean="0"/>
              <a:t>Evaluation Rubric</a:t>
            </a:r>
          </a:p>
          <a:p>
            <a:pPr marL="800100" lvl="1" indent="-342900" algn="l">
              <a:spcBef>
                <a:spcPts val="0"/>
              </a:spcBef>
              <a:buFont typeface="Arial" panose="020B0604020202020204" pitchFamily="34" charset="0"/>
              <a:buChar char="•"/>
            </a:pPr>
            <a:r>
              <a:rPr lang="en-US" sz="1400" dirty="0" smtClean="0">
                <a:solidFill>
                  <a:srgbClr val="00B0F0"/>
                </a:solidFill>
              </a:rPr>
              <a:t>The rubric is available on the Strategic Plan website – Goal Team 3</a:t>
            </a:r>
          </a:p>
          <a:p>
            <a:pPr marL="800100" lvl="1" indent="-342900" algn="l">
              <a:spcBef>
                <a:spcPts val="0"/>
              </a:spcBef>
              <a:buFont typeface="Arial" panose="020B0604020202020204" pitchFamily="34" charset="0"/>
              <a:buChar char="•"/>
            </a:pPr>
            <a:r>
              <a:rPr lang="en-US" sz="1400" dirty="0" smtClean="0"/>
              <a:t>Connect to work of </a:t>
            </a:r>
            <a:r>
              <a:rPr lang="en-US" sz="1400" dirty="0" err="1" smtClean="0"/>
              <a:t>Eduvantis</a:t>
            </a:r>
            <a:r>
              <a:rPr lang="en-US" sz="1400" dirty="0" smtClean="0"/>
              <a:t> – Market-based research</a:t>
            </a:r>
          </a:p>
          <a:p>
            <a:pPr marL="342900" indent="-342900" algn="l">
              <a:spcBef>
                <a:spcPts val="0"/>
              </a:spcBef>
              <a:buFont typeface="+mj-lt"/>
              <a:buAutoNum type="arabicPeriod" startAt="2"/>
            </a:pPr>
            <a:r>
              <a:rPr lang="en-US" sz="1800" dirty="0" smtClean="0"/>
              <a:t>Collect Proposals – January </a:t>
            </a:r>
            <a:r>
              <a:rPr lang="en-US" sz="1800" dirty="0"/>
              <a:t>15, </a:t>
            </a:r>
            <a:r>
              <a:rPr lang="en-US" sz="1800" dirty="0" smtClean="0"/>
              <a:t>2020</a:t>
            </a:r>
          </a:p>
          <a:p>
            <a:pPr marL="342900" indent="-342900" algn="l">
              <a:spcBef>
                <a:spcPts val="0"/>
              </a:spcBef>
              <a:buFont typeface="+mj-lt"/>
              <a:buAutoNum type="arabicPeriod" startAt="2"/>
            </a:pPr>
            <a:r>
              <a:rPr lang="en-US" sz="1800" dirty="0" smtClean="0"/>
              <a:t>Evaluate Proposals</a:t>
            </a:r>
          </a:p>
          <a:p>
            <a:pPr marL="800100" lvl="1" indent="-342900" algn="l">
              <a:spcBef>
                <a:spcPts val="0"/>
              </a:spcBef>
              <a:buFont typeface="Arial" panose="020B0604020202020204" pitchFamily="34" charset="0"/>
              <a:buChar char="•"/>
            </a:pPr>
            <a:r>
              <a:rPr lang="en-US" sz="1400" dirty="0" smtClean="0"/>
              <a:t>Integrated with </a:t>
            </a:r>
            <a:r>
              <a:rPr lang="en-US" sz="1400" dirty="0" err="1" smtClean="0"/>
              <a:t>Eduvantis</a:t>
            </a:r>
            <a:r>
              <a:rPr lang="en-US" sz="1400" dirty="0" smtClean="0"/>
              <a:t> programmatic analysis</a:t>
            </a:r>
          </a:p>
          <a:p>
            <a:pPr marL="342900" indent="-342900" algn="l">
              <a:spcBef>
                <a:spcPts val="0"/>
              </a:spcBef>
              <a:buFont typeface="+mj-lt"/>
              <a:buAutoNum type="arabicPeriod" startAt="2"/>
            </a:pPr>
            <a:r>
              <a:rPr lang="en-US" sz="1800" dirty="0" smtClean="0"/>
              <a:t>Produce prioritized opportunities for integration into Strategic Plan</a:t>
            </a:r>
            <a:endParaRPr lang="en-US" sz="1800" dirty="0"/>
          </a:p>
          <a:p>
            <a:pPr marL="342900" indent="-342900" algn="l">
              <a:spcBef>
                <a:spcPts val="0"/>
              </a:spcBef>
              <a:buFont typeface="+mj-lt"/>
              <a:buAutoNum type="arabicPeriod"/>
            </a:pPr>
            <a:endParaRPr lang="en-US" sz="1600" dirty="0"/>
          </a:p>
        </p:txBody>
      </p:sp>
      <p:sp>
        <p:nvSpPr>
          <p:cNvPr id="5" name="Title 1"/>
          <p:cNvSpPr txBox="1">
            <a:spLocks/>
          </p:cNvSpPr>
          <p:nvPr/>
        </p:nvSpPr>
        <p:spPr bwMode="auto">
          <a:xfrm>
            <a:off x="1687858" y="217252"/>
            <a:ext cx="6087979" cy="657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2"/>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800" dirty="0" smtClean="0">
                <a:solidFill>
                  <a:srgbClr val="C00000"/>
                </a:solidFill>
              </a:rPr>
              <a:t>Team 3:  New Program Creation</a:t>
            </a:r>
            <a:endParaRPr lang="en-US" sz="2800" dirty="0">
              <a:solidFill>
                <a:srgbClr val="C00000"/>
              </a:solidFill>
            </a:endParaRPr>
          </a:p>
        </p:txBody>
      </p:sp>
    </p:spTree>
    <p:extLst>
      <p:ext uri="{BB962C8B-B14F-4D97-AF65-F5344CB8AC3E}">
        <p14:creationId xmlns:p14="http://schemas.microsoft.com/office/powerpoint/2010/main" val="1563516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12058" y="324464"/>
            <a:ext cx="7988734" cy="4201150"/>
          </a:xfrm>
          <a:prstGeom prst="rect">
            <a:avLst/>
          </a:prstGeom>
        </p:spPr>
        <p:txBody>
          <a:bodyPr wrap="square">
            <a:spAutoFit/>
          </a:bodyPr>
          <a:lstStyle/>
          <a:p>
            <a:pPr marL="0" lvl="1"/>
            <a:r>
              <a:rPr lang="en-US" sz="1400" b="1" dirty="0"/>
              <a:t>NEW PROGRAM PRELIMINARY PROPOSAL TEMPLATE</a:t>
            </a:r>
          </a:p>
          <a:p>
            <a:pPr marR="1790"/>
            <a:r>
              <a:rPr lang="en-US" sz="1100" b="1" dirty="0"/>
              <a:t>Instructions: </a:t>
            </a:r>
            <a:r>
              <a:rPr lang="en-US" sz="1100" dirty="0"/>
              <a:t>Please use this template for submitting your preliminary proposal ideas to Team 3, who will forward the most promising ideas to the Committee on Academic Policies for further review.</a:t>
            </a:r>
          </a:p>
          <a:p>
            <a:r>
              <a:rPr lang="en-US" sz="1100" b="1" dirty="0" smtClean="0"/>
              <a:t>Name </a:t>
            </a:r>
            <a:r>
              <a:rPr lang="en-US" sz="1100" b="1" dirty="0"/>
              <a:t>of proposed program:</a:t>
            </a:r>
          </a:p>
          <a:p>
            <a:r>
              <a:rPr lang="en-US" sz="1100" b="1" dirty="0"/>
              <a:t>Type and level:</a:t>
            </a:r>
          </a:p>
          <a:p>
            <a:r>
              <a:rPr lang="en-US" sz="1100" b="1" dirty="0"/>
              <a:t>Undergraduate: </a:t>
            </a:r>
            <a:r>
              <a:rPr lang="en-US" sz="1100" dirty="0">
                <a:latin typeface="MS Gothic" panose="020B0609070205080204" pitchFamily="49" charset="-128"/>
              </a:rPr>
              <a:t>☐</a:t>
            </a:r>
            <a:r>
              <a:rPr lang="en-US" sz="1100" dirty="0"/>
              <a:t>Concentration </a:t>
            </a:r>
            <a:r>
              <a:rPr lang="en-US" sz="1100" dirty="0">
                <a:latin typeface="MS Gothic" panose="020B0609070205080204" pitchFamily="49" charset="-128"/>
              </a:rPr>
              <a:t>☐</a:t>
            </a:r>
            <a:r>
              <a:rPr lang="en-US" sz="1100" dirty="0"/>
              <a:t>Minor </a:t>
            </a:r>
            <a:r>
              <a:rPr lang="en-US" sz="1100" dirty="0">
                <a:latin typeface="MS Gothic" panose="020B0609070205080204" pitchFamily="49" charset="-128"/>
              </a:rPr>
              <a:t>☐</a:t>
            </a:r>
            <a:r>
              <a:rPr lang="en-US" sz="1100" dirty="0"/>
              <a:t>Major</a:t>
            </a:r>
          </a:p>
          <a:p>
            <a:pPr lvl="2"/>
            <a:r>
              <a:rPr lang="en-US" sz="1100" dirty="0"/>
              <a:t>B.A. </a:t>
            </a:r>
            <a:r>
              <a:rPr lang="en-US" sz="1100" dirty="0">
                <a:latin typeface="MS Gothic" panose="020B0609070205080204" pitchFamily="49" charset="-128"/>
              </a:rPr>
              <a:t>☐</a:t>
            </a:r>
            <a:r>
              <a:rPr lang="en-US" sz="1100" dirty="0"/>
              <a:t>B.S. </a:t>
            </a:r>
            <a:r>
              <a:rPr lang="en-US" sz="1100" dirty="0">
                <a:latin typeface="MS Gothic" panose="020B0609070205080204" pitchFamily="49" charset="-128"/>
              </a:rPr>
              <a:t>☐</a:t>
            </a:r>
            <a:r>
              <a:rPr lang="en-US" sz="1100" dirty="0"/>
              <a:t>Other </a:t>
            </a:r>
            <a:r>
              <a:rPr lang="en-US" sz="1100" u="sng" dirty="0">
                <a:latin typeface="Times New Roman" panose="02020603050405020304" pitchFamily="18" charset="0"/>
              </a:rPr>
              <a:t>                                                                 </a:t>
            </a:r>
            <a:endParaRPr lang="en-US" sz="1100" dirty="0">
              <a:latin typeface="Times New Roman" panose="02020603050405020304" pitchFamily="18" charset="0"/>
            </a:endParaRPr>
          </a:p>
          <a:p>
            <a:r>
              <a:rPr lang="en-US" sz="1100" b="1" dirty="0"/>
              <a:t>Graduate: </a:t>
            </a:r>
            <a:r>
              <a:rPr lang="en-US" sz="1100" dirty="0">
                <a:latin typeface="MS Gothic" panose="020B0609070205080204" pitchFamily="49" charset="-128"/>
              </a:rPr>
              <a:t>☐</a:t>
            </a:r>
            <a:r>
              <a:rPr lang="en-US" sz="1100" dirty="0"/>
              <a:t>Certificate </a:t>
            </a:r>
            <a:r>
              <a:rPr lang="en-US" sz="1100" dirty="0">
                <a:latin typeface="MS Gothic" panose="020B0609070205080204" pitchFamily="49" charset="-128"/>
              </a:rPr>
              <a:t>☐</a:t>
            </a:r>
            <a:r>
              <a:rPr lang="en-US" sz="1100" dirty="0"/>
              <a:t>Degree Program</a:t>
            </a:r>
          </a:p>
          <a:p>
            <a:pPr lvl="2"/>
            <a:r>
              <a:rPr lang="en-US" sz="1100" dirty="0"/>
              <a:t>M.A. </a:t>
            </a:r>
            <a:r>
              <a:rPr lang="en-US" sz="1100" dirty="0">
                <a:latin typeface="MS Gothic" panose="020B0609070205080204" pitchFamily="49" charset="-128"/>
              </a:rPr>
              <a:t>☐</a:t>
            </a:r>
            <a:r>
              <a:rPr lang="en-US" sz="1100" dirty="0"/>
              <a:t>M.S. </a:t>
            </a:r>
            <a:r>
              <a:rPr lang="en-US" sz="1100" dirty="0">
                <a:latin typeface="MS Gothic" panose="020B0609070205080204" pitchFamily="49" charset="-128"/>
              </a:rPr>
              <a:t>☐</a:t>
            </a:r>
            <a:r>
              <a:rPr lang="en-US" sz="1100" dirty="0"/>
              <a:t>M.Ed. </a:t>
            </a:r>
            <a:r>
              <a:rPr lang="en-US" sz="1100" dirty="0">
                <a:latin typeface="MS Gothic" panose="020B0609070205080204" pitchFamily="49" charset="-128"/>
              </a:rPr>
              <a:t>☐</a:t>
            </a:r>
            <a:r>
              <a:rPr lang="en-US" sz="1100" dirty="0"/>
              <a:t>Other </a:t>
            </a:r>
            <a:r>
              <a:rPr lang="en-US" sz="1100" u="sng" dirty="0">
                <a:latin typeface="Times New Roman" panose="02020603050405020304" pitchFamily="18" charset="0"/>
              </a:rPr>
              <a:t>                                                             </a:t>
            </a:r>
            <a:endParaRPr lang="en-US" sz="1100" dirty="0">
              <a:latin typeface="Times New Roman" panose="02020603050405020304" pitchFamily="18" charset="0"/>
            </a:endParaRPr>
          </a:p>
          <a:p>
            <a:r>
              <a:rPr lang="en-US" sz="1100" b="1" dirty="0"/>
              <a:t>Is specialized accreditation required? </a:t>
            </a:r>
            <a:r>
              <a:rPr lang="en-US" sz="1100" dirty="0">
                <a:latin typeface="MS Gothic" panose="020B0609070205080204" pitchFamily="49" charset="-128"/>
              </a:rPr>
              <a:t>☐</a:t>
            </a:r>
            <a:r>
              <a:rPr lang="en-US" sz="1100" dirty="0"/>
              <a:t>Yes </a:t>
            </a:r>
            <a:r>
              <a:rPr lang="en-US" sz="1100" dirty="0">
                <a:latin typeface="MS Gothic" panose="020B0609070205080204" pitchFamily="49" charset="-128"/>
              </a:rPr>
              <a:t>☐</a:t>
            </a:r>
            <a:r>
              <a:rPr lang="en-US" sz="1100" dirty="0"/>
              <a:t>No</a:t>
            </a:r>
          </a:p>
          <a:p>
            <a:r>
              <a:rPr lang="en-US" sz="1100" dirty="0"/>
              <a:t>If so, what type?</a:t>
            </a:r>
            <a:r>
              <a:rPr lang="en-US" sz="1100" u="sng" dirty="0">
                <a:latin typeface="Times New Roman" panose="02020603050405020304" pitchFamily="18" charset="0"/>
              </a:rPr>
              <a:t>                                                                         </a:t>
            </a:r>
            <a:endParaRPr lang="en-US" sz="1100" dirty="0">
              <a:latin typeface="Times New Roman" panose="02020603050405020304" pitchFamily="18" charset="0"/>
            </a:endParaRPr>
          </a:p>
          <a:p>
            <a:r>
              <a:rPr lang="en-US" sz="1100" b="1" u="sng" dirty="0" smtClean="0"/>
              <a:t>Narrative</a:t>
            </a:r>
            <a:r>
              <a:rPr lang="en-US" sz="1100" b="1" u="sng" dirty="0"/>
              <a:t>: Your narrative should be 750- 1000 words or less (parts A-C)</a:t>
            </a:r>
            <a:endParaRPr lang="en-US" sz="1100" b="1" dirty="0"/>
          </a:p>
          <a:p>
            <a:pPr marR="1070"/>
            <a:r>
              <a:rPr lang="en-US" sz="1100" b="1" dirty="0"/>
              <a:t>Program Description: </a:t>
            </a:r>
            <a:r>
              <a:rPr lang="en-US" sz="1100" dirty="0"/>
              <a:t>Please provide a short description of your program idea. In your response, you should describe:</a:t>
            </a:r>
          </a:p>
          <a:p>
            <a:r>
              <a:rPr lang="en-US" sz="1100" dirty="0"/>
              <a:t>three to five key learning outcomes for the program;</a:t>
            </a:r>
          </a:p>
          <a:p>
            <a:pPr marR="3470"/>
            <a:r>
              <a:rPr lang="en-US" sz="1100" dirty="0"/>
              <a:t>how your program fits within the university’s mission, relates (or is distinctive) to other university programs (what already-existing resources it would draw upon--such as faculty and courses and what new resources would it require);</a:t>
            </a:r>
          </a:p>
          <a:p>
            <a:pPr marR="4270"/>
            <a:endParaRPr lang="en-US" sz="1100" dirty="0"/>
          </a:p>
          <a:p>
            <a:pPr marR="1140"/>
            <a:r>
              <a:rPr lang="en-US" sz="1100" b="1" dirty="0"/>
              <a:t>Career pathways and Marketability: </a:t>
            </a:r>
            <a:r>
              <a:rPr lang="en-US" sz="1100" dirty="0"/>
              <a:t>What are likely careers (and their outlook) for those completing this degree? What specific transferable skills are associated with this proposed pathway? Who would be our competitors (locally, regionally, and within AJCU institutions)? To provide support for your claims, consider using online data sources such as IPEDS, Bureau of Labor Statistics, Ohio Department of Labor, PSAT, etc. For new disciplines, proposers may need to place their proposed program within broader programmatic </a:t>
            </a:r>
            <a:r>
              <a:rPr lang="en-US" sz="1100" dirty="0" smtClean="0"/>
              <a:t>themes.</a:t>
            </a:r>
          </a:p>
          <a:p>
            <a:pPr marR="1140"/>
            <a:r>
              <a:rPr lang="en-US" sz="1100" b="1" dirty="0" smtClean="0"/>
              <a:t>Estimated </a:t>
            </a:r>
            <a:r>
              <a:rPr lang="en-US" sz="1100" b="1" dirty="0"/>
              <a:t>start-up costs: </a:t>
            </a:r>
            <a:r>
              <a:rPr lang="en-US" sz="1100" dirty="0"/>
              <a:t>A line by line budget is not required, but a ballpark estimate of </a:t>
            </a:r>
            <a:r>
              <a:rPr lang="en-US" sz="1100" dirty="0" smtClean="0"/>
              <a:t>funds needed </a:t>
            </a:r>
            <a:r>
              <a:rPr lang="en-US" sz="1100" dirty="0"/>
              <a:t>to start the program is required, as well as potential funding sources.</a:t>
            </a:r>
          </a:p>
        </p:txBody>
      </p:sp>
    </p:spTree>
    <p:extLst>
      <p:ext uri="{BB962C8B-B14F-4D97-AF65-F5344CB8AC3E}">
        <p14:creationId xmlns:p14="http://schemas.microsoft.com/office/powerpoint/2010/main" val="1889826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4"/>
            <a:ext cx="8229600" cy="1409591"/>
          </a:xfrm>
        </p:spPr>
        <p:txBody>
          <a:bodyPr/>
          <a:lstStyle/>
          <a:p>
            <a:r>
              <a:rPr lang="en-US" dirty="0" smtClean="0"/>
              <a:t>New Program Creation Process</a:t>
            </a:r>
            <a:endParaRPr lang="en-US" dirty="0"/>
          </a:p>
        </p:txBody>
      </p:sp>
      <p:graphicFrame>
        <p:nvGraphicFramePr>
          <p:cNvPr id="5" name="Content Placeholder 4"/>
          <p:cNvGraphicFramePr>
            <a:graphicFrameLocks noGrp="1"/>
          </p:cNvGraphicFramePr>
          <p:nvPr>
            <p:ph idx="1"/>
            <p:extLst/>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9736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3455" y="402336"/>
            <a:ext cx="7843345" cy="4270923"/>
          </a:xfrm>
        </p:spPr>
        <p:txBody>
          <a:bodyPr/>
          <a:lstStyle/>
          <a:p>
            <a:pPr marL="117475" lvl="1" indent="0">
              <a:buNone/>
            </a:pPr>
            <a:r>
              <a:rPr lang="en-US" sz="2400" dirty="0" smtClean="0"/>
              <a:t>Team 2:  Academic Program Evaluation:</a:t>
            </a:r>
          </a:p>
          <a:p>
            <a:pPr marL="403225" lvl="1"/>
            <a:r>
              <a:rPr lang="en-US" sz="2400" dirty="0" smtClean="0"/>
              <a:t>An overview of what is…</a:t>
            </a:r>
          </a:p>
          <a:p>
            <a:pPr marL="803275" lvl="2"/>
            <a:r>
              <a:rPr lang="en-US" sz="1800" dirty="0" smtClean="0"/>
              <a:t>Strengths, weaknesses, opportunities, challenges, </a:t>
            </a:r>
          </a:p>
          <a:p>
            <a:pPr marL="803275" lvl="2"/>
            <a:r>
              <a:rPr lang="en-US" sz="1800" dirty="0" smtClean="0"/>
              <a:t>Reflection and discernment</a:t>
            </a:r>
          </a:p>
          <a:p>
            <a:pPr marL="803275" lvl="2"/>
            <a:endParaRPr lang="en-US" dirty="0"/>
          </a:p>
          <a:p>
            <a:pPr marL="117475" lvl="1" indent="0">
              <a:buNone/>
            </a:pPr>
            <a:r>
              <a:rPr lang="en-US" sz="2400" dirty="0" smtClean="0"/>
              <a:t>Team 3:  New Program Creation Process</a:t>
            </a:r>
          </a:p>
          <a:p>
            <a:pPr marL="403225" lvl="1"/>
            <a:r>
              <a:rPr lang="en-US" sz="2400" dirty="0" smtClean="0"/>
              <a:t>A look at where we need to go…</a:t>
            </a:r>
          </a:p>
          <a:p>
            <a:pPr marL="803275" lvl="2"/>
            <a:r>
              <a:rPr lang="en-US" sz="1800" dirty="0" smtClean="0"/>
              <a:t>Attention, Reverence, and Devotion</a:t>
            </a:r>
          </a:p>
          <a:p>
            <a:pPr marL="803275" lvl="2"/>
            <a:r>
              <a:rPr lang="en-US" sz="1800" dirty="0" smtClean="0"/>
              <a:t>Informed action</a:t>
            </a:r>
          </a:p>
        </p:txBody>
      </p:sp>
    </p:spTree>
    <p:extLst>
      <p:ext uri="{BB962C8B-B14F-4D97-AF65-F5344CB8AC3E}">
        <p14:creationId xmlns:p14="http://schemas.microsoft.com/office/powerpoint/2010/main" val="4095711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60881"/>
            <a:ext cx="7772400" cy="1102519"/>
          </a:xfrm>
        </p:spPr>
        <p:txBody>
          <a:bodyPr/>
          <a:lstStyle/>
          <a:p>
            <a:r>
              <a:rPr lang="en-US" dirty="0" smtClean="0"/>
              <a:t>Questions?</a:t>
            </a:r>
            <a:endParaRPr lang="en-US" dirty="0"/>
          </a:p>
        </p:txBody>
      </p:sp>
    </p:spTree>
    <p:extLst>
      <p:ext uri="{BB962C8B-B14F-4D97-AF65-F5344CB8AC3E}">
        <p14:creationId xmlns:p14="http://schemas.microsoft.com/office/powerpoint/2010/main" val="4243171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Goal Team 4: Enrollment Strategy &amp; Support</a:t>
            </a:r>
            <a:endParaRPr lang="en-US" sz="3200" dirty="0"/>
          </a:p>
        </p:txBody>
      </p:sp>
      <p:sp>
        <p:nvSpPr>
          <p:cNvPr id="3" name="Content Placeholder 2"/>
          <p:cNvSpPr>
            <a:spLocks noGrp="1"/>
          </p:cNvSpPr>
          <p:nvPr>
            <p:ph idx="1"/>
          </p:nvPr>
        </p:nvSpPr>
        <p:spPr/>
        <p:txBody>
          <a:bodyPr/>
          <a:lstStyle/>
          <a:p>
            <a:r>
              <a:rPr lang="en-US" sz="2400" dirty="0" smtClean="0"/>
              <a:t>Review Team Progress to Date</a:t>
            </a:r>
          </a:p>
          <a:p>
            <a:r>
              <a:rPr lang="en-US" sz="2400" dirty="0" smtClean="0"/>
              <a:t>Update on 4 Main Goals for Fall 2020 &amp; Beyond</a:t>
            </a:r>
            <a:r>
              <a:rPr lang="en-US" sz="2400" dirty="0"/>
              <a:t> </a:t>
            </a:r>
            <a:r>
              <a:rPr lang="en-US" sz="2400" dirty="0" smtClean="0"/>
              <a:t>&amp; Tactics to Support</a:t>
            </a:r>
          </a:p>
          <a:p>
            <a:r>
              <a:rPr lang="en-US" sz="2400" dirty="0" smtClean="0"/>
              <a:t>Subgroup Updates</a:t>
            </a:r>
          </a:p>
        </p:txBody>
      </p:sp>
    </p:spTree>
    <p:extLst>
      <p:ext uri="{BB962C8B-B14F-4D97-AF65-F5344CB8AC3E}">
        <p14:creationId xmlns:p14="http://schemas.microsoft.com/office/powerpoint/2010/main" val="3911977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Team Progress to Date</a:t>
            </a:r>
            <a:endParaRPr lang="en-US" sz="4000" dirty="0"/>
          </a:p>
        </p:txBody>
      </p:sp>
      <p:sp>
        <p:nvSpPr>
          <p:cNvPr id="3" name="Content Placeholder 2"/>
          <p:cNvSpPr>
            <a:spLocks noGrp="1"/>
          </p:cNvSpPr>
          <p:nvPr>
            <p:ph idx="1"/>
          </p:nvPr>
        </p:nvSpPr>
        <p:spPr>
          <a:xfrm>
            <a:off x="457200" y="1041130"/>
            <a:ext cx="8229600" cy="3394075"/>
          </a:xfrm>
        </p:spPr>
        <p:txBody>
          <a:bodyPr/>
          <a:lstStyle/>
          <a:p>
            <a:pPr marL="0" indent="0">
              <a:buNone/>
            </a:pPr>
            <a:endParaRPr lang="en-US" sz="1000" dirty="0" smtClean="0"/>
          </a:p>
          <a:p>
            <a:r>
              <a:rPr lang="en-US" sz="1600" dirty="0" smtClean="0"/>
              <a:t>Continue </a:t>
            </a:r>
            <a:r>
              <a:rPr lang="en-US" sz="1600" dirty="0"/>
              <a:t>to add tactics to the already established goals of increasing demand, improving messaging, enhancing Enrollment Manager relationships and use strategy informed by historical performance to set realistic goals.</a:t>
            </a:r>
          </a:p>
          <a:p>
            <a:r>
              <a:rPr lang="en-US" sz="1600" dirty="0" smtClean="0"/>
              <a:t>Identified </a:t>
            </a:r>
            <a:r>
              <a:rPr lang="en-US" sz="1600" dirty="0"/>
              <a:t>three student sub-groups to address specific strategies: graduate studies, transfers &amp; diversity</a:t>
            </a:r>
          </a:p>
          <a:p>
            <a:r>
              <a:rPr lang="en-US" sz="1600" dirty="0" smtClean="0"/>
              <a:t>Developed </a:t>
            </a:r>
            <a:r>
              <a:rPr lang="en-US" sz="1600" dirty="0"/>
              <a:t>initial list of strengths, obstacles (both internal &amp; external) and aspirations of both transfers &amp; diversity subgroup teams</a:t>
            </a:r>
          </a:p>
          <a:p>
            <a:r>
              <a:rPr lang="en-US" sz="1600" dirty="0" smtClean="0"/>
              <a:t>Discussed </a:t>
            </a:r>
            <a:r>
              <a:rPr lang="en-US" sz="1600" dirty="0"/>
              <a:t>connections to emerging themes from Goal Team 5-Student </a:t>
            </a:r>
            <a:r>
              <a:rPr lang="en-US" sz="1600" dirty="0" smtClean="0"/>
              <a:t>Experience </a:t>
            </a:r>
            <a:r>
              <a:rPr lang="en-US" sz="1600" dirty="0"/>
              <a:t>and how they intersect with enrollment opportunities to support existing and emerging student populations</a:t>
            </a:r>
          </a:p>
          <a:p>
            <a:pPr marL="0" indent="0">
              <a:buNone/>
            </a:pPr>
            <a:endParaRPr lang="en-US" sz="1600" dirty="0"/>
          </a:p>
        </p:txBody>
      </p:sp>
    </p:spTree>
    <p:extLst>
      <p:ext uri="{BB962C8B-B14F-4D97-AF65-F5344CB8AC3E}">
        <p14:creationId xmlns:p14="http://schemas.microsoft.com/office/powerpoint/2010/main" val="3804031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latin typeface="Merriweather" panose="020B0604020202020204" charset="0"/>
              </a:rPr>
              <a:t>Key Insights &amp; Goals for 2020 &amp; 2021-2025</a:t>
            </a:r>
            <a:endParaRPr lang="en-US" sz="3200" dirty="0">
              <a:latin typeface="Merriweather" panose="020B0604020202020204" charset="0"/>
            </a:endParaRPr>
          </a:p>
        </p:txBody>
      </p:sp>
      <p:sp>
        <p:nvSpPr>
          <p:cNvPr id="6" name="Text Placeholder 5"/>
          <p:cNvSpPr>
            <a:spLocks noGrp="1"/>
          </p:cNvSpPr>
          <p:nvPr>
            <p:ph idx="1"/>
          </p:nvPr>
        </p:nvSpPr>
        <p:spPr>
          <a:xfrm>
            <a:off x="457200" y="1828241"/>
            <a:ext cx="4407763" cy="3394075"/>
          </a:xfrm>
        </p:spPr>
        <p:txBody>
          <a:bodyPr/>
          <a:lstStyle/>
          <a:p>
            <a:r>
              <a:rPr lang="en-US" sz="1200" dirty="0" smtClean="0">
                <a:latin typeface="Merriweather" panose="020B0604020202020204" charset="0"/>
              </a:rPr>
              <a:t>Given our existing product mix and messaging- current </a:t>
            </a:r>
            <a:r>
              <a:rPr lang="en-US" sz="1200" dirty="0">
                <a:latin typeface="Merriweather" panose="020B0604020202020204" charset="0"/>
              </a:rPr>
              <a:t>pricing and discounting strategy is aligned with our value perception within our competitive </a:t>
            </a:r>
            <a:r>
              <a:rPr lang="en-US" sz="1200" dirty="0" smtClean="0">
                <a:latin typeface="Merriweather" panose="020B0604020202020204" charset="0"/>
              </a:rPr>
              <a:t>market</a:t>
            </a:r>
          </a:p>
          <a:p>
            <a:endParaRPr lang="en-US" sz="1200" dirty="0" smtClean="0">
              <a:latin typeface="Merriweather" panose="020B0604020202020204" charset="0"/>
            </a:endParaRPr>
          </a:p>
          <a:p>
            <a:r>
              <a:rPr lang="en-US" sz="1200" dirty="0">
                <a:latin typeface="Merriweather" panose="020B0604020202020204" charset="0"/>
              </a:rPr>
              <a:t>Enrollment success is dependent on the integration of enrollment, marketing and academic offerings (product) in a high-functioning, well-resourced </a:t>
            </a:r>
            <a:r>
              <a:rPr lang="en-US" sz="1200" dirty="0" smtClean="0">
                <a:latin typeface="Merriweather" panose="020B0604020202020204" charset="0"/>
              </a:rPr>
              <a:t>environment</a:t>
            </a:r>
          </a:p>
          <a:p>
            <a:endParaRPr lang="en-US" sz="1200" dirty="0">
              <a:latin typeface="Merriweather" panose="020B0604020202020204" charset="0"/>
            </a:endParaRPr>
          </a:p>
          <a:p>
            <a:r>
              <a:rPr lang="en-US" sz="1200" dirty="0">
                <a:latin typeface="Merriweather" panose="020B0604020202020204" charset="0"/>
              </a:rPr>
              <a:t>Demographic declines in Northeast Ohio and the Midwest along with a highly competitive market necessitate diversification of revenues for the financial health of JCU </a:t>
            </a:r>
          </a:p>
          <a:p>
            <a:pPr marL="146050" indent="0">
              <a:buNone/>
            </a:pPr>
            <a:endParaRPr lang="en-US" dirty="0" smtClean="0">
              <a:latin typeface="Merriweather" panose="020B0604020202020204" charset="0"/>
            </a:endParaRPr>
          </a:p>
        </p:txBody>
      </p:sp>
      <p:sp>
        <p:nvSpPr>
          <p:cNvPr id="10" name="Text Placeholder 9"/>
          <p:cNvSpPr>
            <a:spLocks noGrp="1"/>
          </p:cNvSpPr>
          <p:nvPr>
            <p:ph type="body" idx="4294967295"/>
          </p:nvPr>
        </p:nvSpPr>
        <p:spPr>
          <a:xfrm>
            <a:off x="4817575" y="1782763"/>
            <a:ext cx="4000500" cy="3489325"/>
          </a:xfrm>
        </p:spPr>
        <p:txBody>
          <a:bodyPr/>
          <a:lstStyle/>
          <a:p>
            <a:r>
              <a:rPr lang="en-US" sz="1200" dirty="0">
                <a:latin typeface="Merriweather" panose="020B0604020202020204" charset="0"/>
              </a:rPr>
              <a:t>Focus on increasing demand at the top of the funnel (inquiries &amp; applicants</a:t>
            </a:r>
            <a:r>
              <a:rPr lang="en-US" sz="1200" dirty="0" smtClean="0">
                <a:latin typeface="Merriweather" panose="020B0604020202020204" charset="0"/>
              </a:rPr>
              <a:t>) &amp; build affinity within</a:t>
            </a:r>
          </a:p>
          <a:p>
            <a:pPr marL="146050" indent="0">
              <a:buNone/>
            </a:pPr>
            <a:r>
              <a:rPr lang="en-US" sz="1200" dirty="0" smtClean="0">
                <a:latin typeface="Merriweather" panose="020B0604020202020204" charset="0"/>
              </a:rPr>
              <a:t> </a:t>
            </a:r>
            <a:endParaRPr lang="en-US" sz="1200" dirty="0">
              <a:latin typeface="Merriweather" panose="020B0604020202020204" charset="0"/>
            </a:endParaRPr>
          </a:p>
          <a:p>
            <a:r>
              <a:rPr lang="en-US" sz="1200" dirty="0">
                <a:latin typeface="Merriweather" panose="020B0604020202020204" charset="0"/>
              </a:rPr>
              <a:t>Improve Enrollment Manager relationships with students and performance throughout the </a:t>
            </a:r>
            <a:r>
              <a:rPr lang="en-US" sz="1200" dirty="0" smtClean="0">
                <a:latin typeface="Merriweather" panose="020B0604020202020204" charset="0"/>
              </a:rPr>
              <a:t>funnel</a:t>
            </a:r>
          </a:p>
          <a:p>
            <a:endParaRPr lang="en-US" sz="1200" dirty="0">
              <a:latin typeface="Merriweather" panose="020B0604020202020204" charset="0"/>
            </a:endParaRPr>
          </a:p>
          <a:p>
            <a:r>
              <a:rPr lang="en-US" sz="1200" dirty="0">
                <a:latin typeface="Merriweather" panose="020B0604020202020204" charset="0"/>
              </a:rPr>
              <a:t>Improve messaging and value proposition to support increased demand and </a:t>
            </a:r>
            <a:r>
              <a:rPr lang="en-US" sz="1200" dirty="0" smtClean="0">
                <a:latin typeface="Merriweather" panose="020B0604020202020204" charset="0"/>
              </a:rPr>
              <a:t>yield</a:t>
            </a:r>
          </a:p>
          <a:p>
            <a:pPr marL="146050" indent="0">
              <a:buNone/>
            </a:pPr>
            <a:endParaRPr lang="en-US" sz="1200" dirty="0">
              <a:latin typeface="Merriweather" panose="020B0604020202020204" charset="0"/>
            </a:endParaRPr>
          </a:p>
          <a:p>
            <a:r>
              <a:rPr lang="en-US" sz="1200" dirty="0" smtClean="0">
                <a:latin typeface="Merriweather" panose="020B0604020202020204" charset="0"/>
              </a:rPr>
              <a:t>Utilize our outside consultants for </a:t>
            </a:r>
            <a:r>
              <a:rPr lang="en-US" sz="1200" dirty="0">
                <a:latin typeface="Merriweather" panose="020B0604020202020204" charset="0"/>
              </a:rPr>
              <a:t>strategy decisions informed by historical performance within the enrollment </a:t>
            </a:r>
            <a:r>
              <a:rPr lang="en-US" sz="1200" dirty="0" smtClean="0">
                <a:latin typeface="Merriweather" panose="020B0604020202020204" charset="0"/>
              </a:rPr>
              <a:t>division to set realistic goals</a:t>
            </a:r>
          </a:p>
          <a:p>
            <a:pPr marL="146050" indent="0">
              <a:buNone/>
            </a:pPr>
            <a:endParaRPr lang="en-US" sz="1200" dirty="0" smtClean="0">
              <a:latin typeface="Merriweather" panose="020B0604020202020204" charset="0"/>
            </a:endParaRPr>
          </a:p>
          <a:p>
            <a:endParaRPr lang="en-US" sz="1200" dirty="0">
              <a:latin typeface="Merriweather" panose="020B0604020202020204" charset="0"/>
            </a:endParaRPr>
          </a:p>
          <a:p>
            <a:pPr marL="146050" indent="0">
              <a:buNone/>
            </a:pPr>
            <a:endParaRPr lang="en-US" dirty="0">
              <a:latin typeface="Merriweather" panose="020B0604020202020204" charset="0"/>
            </a:endParaRPr>
          </a:p>
          <a:p>
            <a:pPr marL="146050" indent="0">
              <a:buNone/>
            </a:pPr>
            <a:endParaRPr lang="en-US" dirty="0">
              <a:latin typeface="Merriweather" panose="020B0604020202020204" charset="0"/>
            </a:endParaRPr>
          </a:p>
        </p:txBody>
      </p:sp>
      <p:sp>
        <p:nvSpPr>
          <p:cNvPr id="4" name="TextBox 3"/>
          <p:cNvSpPr txBox="1"/>
          <p:nvPr/>
        </p:nvSpPr>
        <p:spPr>
          <a:xfrm>
            <a:off x="5187858" y="1115612"/>
            <a:ext cx="3847500" cy="369332"/>
          </a:xfrm>
          <a:prstGeom prst="rect">
            <a:avLst/>
          </a:prstGeom>
          <a:noFill/>
        </p:spPr>
        <p:txBody>
          <a:bodyPr wrap="square" rtlCol="0">
            <a:spAutoFit/>
          </a:bodyPr>
          <a:lstStyle/>
          <a:p>
            <a:pPr algn="ctr"/>
            <a:r>
              <a:rPr lang="en-US" b="1" u="sng" dirty="0" smtClean="0">
                <a:solidFill>
                  <a:schemeClr val="tx2">
                    <a:lumMod val="75000"/>
                  </a:schemeClr>
                </a:solidFill>
                <a:latin typeface="Merriweather" panose="020B0604020202020204" charset="0"/>
              </a:rPr>
              <a:t>Goals</a:t>
            </a:r>
            <a:endParaRPr lang="en-US" b="1" u="sng" dirty="0">
              <a:solidFill>
                <a:schemeClr val="tx2">
                  <a:lumMod val="75000"/>
                </a:schemeClr>
              </a:solidFill>
              <a:latin typeface="Merriweather" panose="020B0604020202020204" charset="0"/>
            </a:endParaRPr>
          </a:p>
        </p:txBody>
      </p:sp>
      <p:sp>
        <p:nvSpPr>
          <p:cNvPr id="7" name="TextBox 6"/>
          <p:cNvSpPr txBox="1"/>
          <p:nvPr/>
        </p:nvSpPr>
        <p:spPr>
          <a:xfrm>
            <a:off x="457200" y="1115612"/>
            <a:ext cx="4692217" cy="369332"/>
          </a:xfrm>
          <a:prstGeom prst="rect">
            <a:avLst/>
          </a:prstGeom>
          <a:noFill/>
        </p:spPr>
        <p:txBody>
          <a:bodyPr wrap="square" rtlCol="0">
            <a:spAutoFit/>
          </a:bodyPr>
          <a:lstStyle/>
          <a:p>
            <a:pPr algn="ctr"/>
            <a:r>
              <a:rPr lang="en-US" b="1" u="sng" dirty="0" smtClean="0">
                <a:solidFill>
                  <a:schemeClr val="tx2">
                    <a:lumMod val="75000"/>
                  </a:schemeClr>
                </a:solidFill>
                <a:latin typeface="Merriweather" panose="020B0604020202020204" charset="0"/>
              </a:rPr>
              <a:t>Key Insights</a:t>
            </a:r>
            <a:endParaRPr lang="en-US" b="1" u="sng" dirty="0">
              <a:solidFill>
                <a:schemeClr val="tx2">
                  <a:lumMod val="75000"/>
                </a:schemeClr>
              </a:solidFill>
              <a:latin typeface="Merriweather" panose="020B0604020202020204" charset="0"/>
            </a:endParaRPr>
          </a:p>
        </p:txBody>
      </p:sp>
    </p:spTree>
    <p:extLst>
      <p:ext uri="{BB962C8B-B14F-4D97-AF65-F5344CB8AC3E}">
        <p14:creationId xmlns:p14="http://schemas.microsoft.com/office/powerpoint/2010/main" val="600013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10"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1358892" y="95211"/>
          <a:ext cx="6495708" cy="4953077"/>
        </p:xfrm>
        <a:graphic>
          <a:graphicData uri="http://schemas.openxmlformats.org/drawingml/2006/table">
            <a:tbl>
              <a:tblPr firstRow="1" bandRow="1">
                <a:tableStyleId>{5C22544A-7EE6-4342-B048-85BDC9FD1C3A}</a:tableStyleId>
              </a:tblPr>
              <a:tblGrid>
                <a:gridCol w="1775064">
                  <a:extLst>
                    <a:ext uri="{9D8B030D-6E8A-4147-A177-3AD203B41FA5}">
                      <a16:colId xmlns:a16="http://schemas.microsoft.com/office/drawing/2014/main" val="2157450378"/>
                    </a:ext>
                  </a:extLst>
                </a:gridCol>
                <a:gridCol w="1515393">
                  <a:extLst>
                    <a:ext uri="{9D8B030D-6E8A-4147-A177-3AD203B41FA5}">
                      <a16:colId xmlns:a16="http://schemas.microsoft.com/office/drawing/2014/main" val="3181037992"/>
                    </a:ext>
                  </a:extLst>
                </a:gridCol>
                <a:gridCol w="1631703">
                  <a:extLst>
                    <a:ext uri="{9D8B030D-6E8A-4147-A177-3AD203B41FA5}">
                      <a16:colId xmlns:a16="http://schemas.microsoft.com/office/drawing/2014/main" val="50552330"/>
                    </a:ext>
                  </a:extLst>
                </a:gridCol>
                <a:gridCol w="1573548">
                  <a:extLst>
                    <a:ext uri="{9D8B030D-6E8A-4147-A177-3AD203B41FA5}">
                      <a16:colId xmlns:a16="http://schemas.microsoft.com/office/drawing/2014/main" val="665912930"/>
                    </a:ext>
                  </a:extLst>
                </a:gridCol>
              </a:tblGrid>
              <a:tr h="675778">
                <a:tc>
                  <a:txBody>
                    <a:bodyPr/>
                    <a:lstStyle/>
                    <a:p>
                      <a:r>
                        <a:rPr lang="en-US" sz="900" dirty="0" smtClean="0">
                          <a:latin typeface="Merriweather" panose="020B0604020202020204" charset="0"/>
                        </a:rPr>
                        <a:t>Increase Demand</a:t>
                      </a:r>
                      <a:endParaRPr lang="en-US" sz="900" dirty="0">
                        <a:latin typeface="Merriweather" panose="020B0604020202020204" charset="0"/>
                      </a:endParaRPr>
                    </a:p>
                  </a:txBody>
                  <a:tcPr>
                    <a:solidFill>
                      <a:schemeClr val="tx2">
                        <a:lumMod val="75000"/>
                      </a:schemeClr>
                    </a:solidFill>
                  </a:tcPr>
                </a:tc>
                <a:tc>
                  <a:txBody>
                    <a:bodyPr/>
                    <a:lstStyle/>
                    <a:p>
                      <a:r>
                        <a:rPr lang="en-US" sz="900" dirty="0" smtClean="0">
                          <a:latin typeface="Merriweather" panose="020B0604020202020204" charset="0"/>
                        </a:rPr>
                        <a:t>EM Relationships &amp; Performance</a:t>
                      </a:r>
                      <a:endParaRPr lang="en-US" sz="900" dirty="0">
                        <a:latin typeface="Merriweather" panose="020B0604020202020204" charset="0"/>
                      </a:endParaRPr>
                    </a:p>
                  </a:txBody>
                  <a:tcPr>
                    <a:solidFill>
                      <a:schemeClr val="tx2">
                        <a:lumMod val="75000"/>
                      </a:schemeClr>
                    </a:solidFill>
                  </a:tcPr>
                </a:tc>
                <a:tc>
                  <a:txBody>
                    <a:bodyPr/>
                    <a:lstStyle/>
                    <a:p>
                      <a:r>
                        <a:rPr lang="en-US" sz="900" dirty="0" smtClean="0">
                          <a:latin typeface="Merriweather" panose="020B0604020202020204" charset="0"/>
                        </a:rPr>
                        <a:t>Messaging</a:t>
                      </a:r>
                      <a:endParaRPr lang="en-US" sz="900" dirty="0">
                        <a:latin typeface="Merriweather" panose="020B0604020202020204" charset="0"/>
                      </a:endParaRPr>
                    </a:p>
                  </a:txBody>
                  <a:tcPr>
                    <a:solidFill>
                      <a:schemeClr val="tx2">
                        <a:lumMod val="75000"/>
                      </a:schemeClr>
                    </a:solidFill>
                  </a:tcPr>
                </a:tc>
                <a:tc>
                  <a:txBody>
                    <a:bodyPr/>
                    <a:lstStyle/>
                    <a:p>
                      <a:r>
                        <a:rPr lang="en-US" sz="900" dirty="0" smtClean="0">
                          <a:latin typeface="Merriweather" panose="020B0604020202020204" charset="0"/>
                        </a:rPr>
                        <a:t>Leveraging Strategies</a:t>
                      </a:r>
                      <a:endParaRPr lang="en-US" sz="900" dirty="0">
                        <a:latin typeface="Merriweather" panose="020B0604020202020204" charset="0"/>
                      </a:endParaRPr>
                    </a:p>
                  </a:txBody>
                  <a:tcPr>
                    <a:solidFill>
                      <a:schemeClr val="tx2">
                        <a:lumMod val="75000"/>
                      </a:schemeClr>
                    </a:solidFill>
                  </a:tcPr>
                </a:tc>
                <a:extLst>
                  <a:ext uri="{0D108BD9-81ED-4DB2-BD59-A6C34878D82A}">
                    <a16:rowId xmlns:a16="http://schemas.microsoft.com/office/drawing/2014/main" val="1489831469"/>
                  </a:ext>
                </a:extLst>
              </a:tr>
              <a:tr h="717420">
                <a:tc>
                  <a:txBody>
                    <a:bodyPr/>
                    <a:lstStyle/>
                    <a:p>
                      <a:r>
                        <a:rPr lang="en-US" sz="900" dirty="0" smtClean="0">
                          <a:latin typeface="Merriweather" panose="020B0604020202020204" charset="0"/>
                        </a:rPr>
                        <a:t>Additional name purchases, new</a:t>
                      </a:r>
                      <a:r>
                        <a:rPr lang="en-US" sz="900" baseline="0" dirty="0" smtClean="0">
                          <a:latin typeface="Merriweather" panose="020B0604020202020204" charset="0"/>
                        </a:rPr>
                        <a:t> presence on Capex website for lead generation</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Training</a:t>
                      </a:r>
                      <a:r>
                        <a:rPr lang="en-US" sz="900" baseline="0" dirty="0" smtClean="0">
                          <a:latin typeface="Merriweather" panose="020B0604020202020204" charset="0"/>
                        </a:rPr>
                        <a:t> with consultant on student engagement and closing techniques</a:t>
                      </a:r>
                    </a:p>
                  </a:txBody>
                  <a:tcPr/>
                </a:tc>
                <a:tc>
                  <a:txBody>
                    <a:bodyPr/>
                    <a:lstStyle/>
                    <a:p>
                      <a:r>
                        <a:rPr lang="en-US" sz="900" dirty="0" smtClean="0">
                          <a:latin typeface="Merriweather" panose="020B0604020202020204" charset="0"/>
                        </a:rPr>
                        <a:t>Use</a:t>
                      </a:r>
                      <a:r>
                        <a:rPr lang="en-US" sz="900" baseline="0" dirty="0" smtClean="0">
                          <a:latin typeface="Merriweather" panose="020B0604020202020204" charset="0"/>
                        </a:rPr>
                        <a:t> Carnegie Dartlet platform to infuse yield initiatives starting in December/January</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Increase merit</a:t>
                      </a:r>
                      <a:r>
                        <a:rPr lang="en-US" sz="900" baseline="0" dirty="0" smtClean="0">
                          <a:latin typeface="Merriweather" panose="020B0604020202020204" charset="0"/>
                        </a:rPr>
                        <a:t> award amounts at onset, makeup difference with need grants</a:t>
                      </a:r>
                      <a:endParaRPr lang="en-US" sz="900" dirty="0">
                        <a:latin typeface="Merriweather" panose="020B0604020202020204" charset="0"/>
                      </a:endParaRPr>
                    </a:p>
                  </a:txBody>
                  <a:tcPr/>
                </a:tc>
                <a:extLst>
                  <a:ext uri="{0D108BD9-81ED-4DB2-BD59-A6C34878D82A}">
                    <a16:rowId xmlns:a16="http://schemas.microsoft.com/office/drawing/2014/main" val="2693231272"/>
                  </a:ext>
                </a:extLst>
              </a:tr>
              <a:tr h="559587">
                <a:tc>
                  <a:txBody>
                    <a:bodyPr/>
                    <a:lstStyle/>
                    <a:p>
                      <a:r>
                        <a:rPr lang="en-US" sz="900" dirty="0" smtClean="0">
                          <a:latin typeface="Merriweather" panose="020B0604020202020204" charset="0"/>
                        </a:rPr>
                        <a:t>Targeted communications to key accounts, enhanced digital strategy </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Student Admission</a:t>
                      </a:r>
                      <a:r>
                        <a:rPr lang="en-US" sz="900" baseline="0" dirty="0" smtClean="0">
                          <a:latin typeface="Merriweather" panose="020B0604020202020204" charset="0"/>
                        </a:rPr>
                        <a:t> Liaison program</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Acceptance</a:t>
                      </a:r>
                      <a:r>
                        <a:rPr lang="en-US" sz="900" baseline="0" dirty="0" smtClean="0">
                          <a:latin typeface="Merriweather" panose="020B0604020202020204" charset="0"/>
                        </a:rPr>
                        <a:t> packet </a:t>
                      </a:r>
                    </a:p>
                    <a:p>
                      <a:r>
                        <a:rPr lang="en-US" sz="900" baseline="0" dirty="0" smtClean="0">
                          <a:latin typeface="Merriweather" panose="020B0604020202020204" charset="0"/>
                        </a:rPr>
                        <a:t>re-design to create a “mailbox moment”</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Early</a:t>
                      </a:r>
                      <a:r>
                        <a:rPr lang="en-US" sz="900" baseline="0" dirty="0" smtClean="0">
                          <a:latin typeface="Merriweather" panose="020B0604020202020204" charset="0"/>
                        </a:rPr>
                        <a:t> Filer Incentive to support applications and FAFSA numbers</a:t>
                      </a:r>
                      <a:endParaRPr lang="en-US" sz="900" dirty="0">
                        <a:latin typeface="Merriweather" panose="020B0604020202020204" charset="0"/>
                      </a:endParaRPr>
                    </a:p>
                  </a:txBody>
                  <a:tcPr/>
                </a:tc>
                <a:extLst>
                  <a:ext uri="{0D108BD9-81ED-4DB2-BD59-A6C34878D82A}">
                    <a16:rowId xmlns:a16="http://schemas.microsoft.com/office/drawing/2014/main" val="2677466530"/>
                  </a:ext>
                </a:extLst>
              </a:tr>
              <a:tr h="1033083">
                <a:tc>
                  <a:txBody>
                    <a:bodyPr/>
                    <a:lstStyle/>
                    <a:p>
                      <a:r>
                        <a:rPr lang="en-US" sz="900" dirty="0" smtClean="0">
                          <a:latin typeface="Merriweather" panose="020B0604020202020204" charset="0"/>
                        </a:rPr>
                        <a:t>Visit audit scheduled</a:t>
                      </a:r>
                      <a:r>
                        <a:rPr lang="en-US" sz="900" baseline="0" dirty="0" smtClean="0">
                          <a:latin typeface="Merriweather" panose="020B0604020202020204" charset="0"/>
                        </a:rPr>
                        <a:t> in Spring 2020</a:t>
                      </a:r>
                      <a:r>
                        <a:rPr lang="en-US" sz="900" dirty="0" smtClean="0">
                          <a:latin typeface="Merriweather" panose="020B0604020202020204" charset="0"/>
                        </a:rPr>
                        <a:t> by Render Experiences –(campus visitors 6.6 more times likely to enroll) and implement findings</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Performance</a:t>
                      </a:r>
                      <a:r>
                        <a:rPr lang="en-US" sz="900" baseline="0" dirty="0" smtClean="0">
                          <a:latin typeface="Merriweather" panose="020B0604020202020204" charset="0"/>
                        </a:rPr>
                        <a:t> dashboards and reports to help prioritize, establish goals by territory</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Content development to promote key outcomes informed by admitted</a:t>
                      </a:r>
                      <a:r>
                        <a:rPr lang="en-US" sz="900" baseline="0" dirty="0" smtClean="0">
                          <a:latin typeface="Merriweather" panose="020B0604020202020204" charset="0"/>
                        </a:rPr>
                        <a:t> student surveys</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Identify</a:t>
                      </a:r>
                      <a:r>
                        <a:rPr lang="en-US" sz="900" baseline="0" dirty="0" smtClean="0">
                          <a:latin typeface="Merriweather" panose="020B0604020202020204" charset="0"/>
                        </a:rPr>
                        <a:t> goals informed by historical performance using strategy informed by data and Human Capital’s consultation</a:t>
                      </a:r>
                      <a:endParaRPr lang="en-US" sz="900" dirty="0">
                        <a:latin typeface="Merriweather" panose="020B0604020202020204" charset="0"/>
                      </a:endParaRPr>
                    </a:p>
                  </a:txBody>
                  <a:tcPr/>
                </a:tc>
                <a:extLst>
                  <a:ext uri="{0D108BD9-81ED-4DB2-BD59-A6C34878D82A}">
                    <a16:rowId xmlns:a16="http://schemas.microsoft.com/office/drawing/2014/main" val="1532454848"/>
                  </a:ext>
                </a:extLst>
              </a:tr>
              <a:tr h="875251">
                <a:tc>
                  <a:txBody>
                    <a:bodyPr/>
                    <a:lstStyle/>
                    <a:p>
                      <a:r>
                        <a:rPr lang="en-US" sz="900" dirty="0" smtClean="0">
                          <a:latin typeface="Merriweather" panose="020B0604020202020204" charset="0"/>
                        </a:rPr>
                        <a:t>Structural changes to enhance efficiencies</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Restructure</a:t>
                      </a:r>
                      <a:r>
                        <a:rPr lang="en-US" sz="900" baseline="0" dirty="0" smtClean="0">
                          <a:latin typeface="Merriweather" panose="020B0604020202020204" charset="0"/>
                        </a:rPr>
                        <a:t> to add additional staff to FY recruitment without adding new positions</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Tour</a:t>
                      </a:r>
                      <a:r>
                        <a:rPr lang="en-US" sz="900" baseline="0" dirty="0" smtClean="0">
                          <a:latin typeface="Merriweather" panose="020B0604020202020204" charset="0"/>
                        </a:rPr>
                        <a:t> guide training with Render Experiences to enhance messaging and visit experience with current students</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Utilizing</a:t>
                      </a:r>
                      <a:r>
                        <a:rPr lang="en-US" sz="900" baseline="0" dirty="0" smtClean="0">
                          <a:latin typeface="Merriweather" panose="020B0604020202020204" charset="0"/>
                        </a:rPr>
                        <a:t> Human Capital, employ strategic use of housing grants to address housing shortfall</a:t>
                      </a:r>
                      <a:endParaRPr lang="en-US" sz="900" dirty="0">
                        <a:latin typeface="Merriweather" panose="020B0604020202020204" charset="0"/>
                      </a:endParaRPr>
                    </a:p>
                  </a:txBody>
                  <a:tcPr/>
                </a:tc>
                <a:extLst>
                  <a:ext uri="{0D108BD9-81ED-4DB2-BD59-A6C34878D82A}">
                    <a16:rowId xmlns:a16="http://schemas.microsoft.com/office/drawing/2014/main" val="585427135"/>
                  </a:ext>
                </a:extLst>
              </a:tr>
              <a:tr h="1091958">
                <a:tc>
                  <a:txBody>
                    <a:bodyPr/>
                    <a:lstStyle/>
                    <a:p>
                      <a:r>
                        <a:rPr lang="en-US" sz="900" dirty="0" smtClean="0">
                          <a:latin typeface="Merriweather" panose="020B0604020202020204" charset="0"/>
                        </a:rPr>
                        <a:t>Additional</a:t>
                      </a:r>
                      <a:r>
                        <a:rPr lang="en-US" sz="900" baseline="0" dirty="0" smtClean="0">
                          <a:latin typeface="Merriweather" panose="020B0604020202020204" charset="0"/>
                        </a:rPr>
                        <a:t> campus events, including Boler Open House, JCU near you with EMs and Student Tour Guides</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Google hangout</a:t>
                      </a:r>
                      <a:r>
                        <a:rPr lang="en-US" sz="900" baseline="0" dirty="0" smtClean="0">
                          <a:latin typeface="Merriweather" panose="020B0604020202020204" charset="0"/>
                        </a:rPr>
                        <a:t> usage at key account schools and off-site interviews</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Spring</a:t>
                      </a:r>
                      <a:r>
                        <a:rPr lang="en-US" sz="900" baseline="0" dirty="0" smtClean="0">
                          <a:latin typeface="Merriweather" panose="020B0604020202020204" charset="0"/>
                        </a:rPr>
                        <a:t> yield receptions held at companies of successful alumni to further promote outcomes</a:t>
                      </a:r>
                      <a:endParaRPr lang="en-US" sz="900" dirty="0">
                        <a:latin typeface="Merriweather" panose="020B0604020202020204" charset="0"/>
                      </a:endParaRPr>
                    </a:p>
                  </a:txBody>
                  <a:tcPr/>
                </a:tc>
                <a:tc>
                  <a:txBody>
                    <a:bodyPr/>
                    <a:lstStyle/>
                    <a:p>
                      <a:r>
                        <a:rPr lang="en-US" sz="900" dirty="0" smtClean="0">
                          <a:latin typeface="Merriweather" panose="020B0604020202020204" charset="0"/>
                        </a:rPr>
                        <a:t>Utilize</a:t>
                      </a:r>
                      <a:r>
                        <a:rPr lang="en-US" sz="900" baseline="0" dirty="0" smtClean="0">
                          <a:latin typeface="Merriweather" panose="020B0604020202020204" charset="0"/>
                        </a:rPr>
                        <a:t> Human Capital to look at different ways to strategically leverage institutional dollars to resonate with our key stakeholders</a:t>
                      </a:r>
                      <a:endParaRPr lang="en-US" sz="900" dirty="0">
                        <a:latin typeface="Merriweather" panose="020B0604020202020204" charset="0"/>
                      </a:endParaRPr>
                    </a:p>
                  </a:txBody>
                  <a:tcPr/>
                </a:tc>
                <a:extLst>
                  <a:ext uri="{0D108BD9-81ED-4DB2-BD59-A6C34878D82A}">
                    <a16:rowId xmlns:a16="http://schemas.microsoft.com/office/drawing/2014/main" val="3022692171"/>
                  </a:ext>
                </a:extLst>
              </a:tr>
            </a:tbl>
          </a:graphicData>
        </a:graphic>
      </p:graphicFrame>
    </p:spTree>
    <p:extLst>
      <p:ext uri="{BB962C8B-B14F-4D97-AF65-F5344CB8AC3E}">
        <p14:creationId xmlns:p14="http://schemas.microsoft.com/office/powerpoint/2010/main" val="532523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896990003"/>
              </p:ext>
            </p:extLst>
          </p:nvPr>
        </p:nvGraphicFramePr>
        <p:xfrm>
          <a:off x="914399" y="228570"/>
          <a:ext cx="7222765" cy="4685457"/>
        </p:xfrm>
        <a:graphic>
          <a:graphicData uri="http://schemas.openxmlformats.org/drawingml/2006/table">
            <a:tbl>
              <a:tblPr firstRow="1" bandRow="1">
                <a:tableStyleId>{5C22544A-7EE6-4342-B048-85BDC9FD1C3A}</a:tableStyleId>
              </a:tblPr>
              <a:tblGrid>
                <a:gridCol w="1230973">
                  <a:extLst>
                    <a:ext uri="{9D8B030D-6E8A-4147-A177-3AD203B41FA5}">
                      <a16:colId xmlns:a16="http://schemas.microsoft.com/office/drawing/2014/main" val="1650043701"/>
                    </a:ext>
                  </a:extLst>
                </a:gridCol>
                <a:gridCol w="1230973">
                  <a:extLst>
                    <a:ext uri="{9D8B030D-6E8A-4147-A177-3AD203B41FA5}">
                      <a16:colId xmlns:a16="http://schemas.microsoft.com/office/drawing/2014/main" val="2157450378"/>
                    </a:ext>
                  </a:extLst>
                </a:gridCol>
                <a:gridCol w="1544641">
                  <a:extLst>
                    <a:ext uri="{9D8B030D-6E8A-4147-A177-3AD203B41FA5}">
                      <a16:colId xmlns:a16="http://schemas.microsoft.com/office/drawing/2014/main" val="3181037992"/>
                    </a:ext>
                  </a:extLst>
                </a:gridCol>
                <a:gridCol w="1210911">
                  <a:extLst>
                    <a:ext uri="{9D8B030D-6E8A-4147-A177-3AD203B41FA5}">
                      <a16:colId xmlns:a16="http://schemas.microsoft.com/office/drawing/2014/main" val="50552330"/>
                    </a:ext>
                  </a:extLst>
                </a:gridCol>
                <a:gridCol w="1269035">
                  <a:extLst>
                    <a:ext uri="{9D8B030D-6E8A-4147-A177-3AD203B41FA5}">
                      <a16:colId xmlns:a16="http://schemas.microsoft.com/office/drawing/2014/main" val="665912930"/>
                    </a:ext>
                  </a:extLst>
                </a:gridCol>
                <a:gridCol w="736232">
                  <a:extLst>
                    <a:ext uri="{9D8B030D-6E8A-4147-A177-3AD203B41FA5}">
                      <a16:colId xmlns:a16="http://schemas.microsoft.com/office/drawing/2014/main" val="588676810"/>
                    </a:ext>
                  </a:extLst>
                </a:gridCol>
              </a:tblGrid>
              <a:tr h="790598">
                <a:tc>
                  <a:txBody>
                    <a:bodyPr/>
                    <a:lstStyle/>
                    <a:p>
                      <a:endParaRPr lang="en-US" sz="900" dirty="0">
                        <a:latin typeface="Merriweather" panose="020B0604020202020204" charset="0"/>
                      </a:endParaRPr>
                    </a:p>
                  </a:txBody>
                  <a:tcPr>
                    <a:solidFill>
                      <a:schemeClr val="tx2">
                        <a:lumMod val="75000"/>
                      </a:schemeClr>
                    </a:solidFill>
                  </a:tcPr>
                </a:tc>
                <a:tc>
                  <a:txBody>
                    <a:bodyPr/>
                    <a:lstStyle/>
                    <a:p>
                      <a:r>
                        <a:rPr lang="en-US" sz="1400" dirty="0" smtClean="0">
                          <a:latin typeface="Merriweather" panose="020B0604020202020204" charset="0"/>
                        </a:rPr>
                        <a:t>Increase Demand</a:t>
                      </a:r>
                      <a:endParaRPr lang="en-US" sz="1400" dirty="0">
                        <a:latin typeface="Merriweather" panose="020B0604020202020204" charset="0"/>
                      </a:endParaRPr>
                    </a:p>
                  </a:txBody>
                  <a:tcPr>
                    <a:solidFill>
                      <a:schemeClr val="tx2">
                        <a:lumMod val="75000"/>
                      </a:schemeClr>
                    </a:solidFill>
                  </a:tcPr>
                </a:tc>
                <a:tc>
                  <a:txBody>
                    <a:bodyPr/>
                    <a:lstStyle/>
                    <a:p>
                      <a:r>
                        <a:rPr lang="en-US" sz="1400" dirty="0" smtClean="0">
                          <a:latin typeface="Merriweather" panose="020B0604020202020204" charset="0"/>
                        </a:rPr>
                        <a:t>EM Relationships &amp; Performance</a:t>
                      </a:r>
                      <a:endParaRPr lang="en-US" sz="1400" dirty="0">
                        <a:latin typeface="Merriweather" panose="020B0604020202020204" charset="0"/>
                      </a:endParaRPr>
                    </a:p>
                  </a:txBody>
                  <a:tcPr>
                    <a:solidFill>
                      <a:schemeClr val="tx2">
                        <a:lumMod val="75000"/>
                      </a:schemeClr>
                    </a:solidFill>
                  </a:tcPr>
                </a:tc>
                <a:tc>
                  <a:txBody>
                    <a:bodyPr/>
                    <a:lstStyle/>
                    <a:p>
                      <a:r>
                        <a:rPr lang="en-US" sz="1400" dirty="0" smtClean="0">
                          <a:latin typeface="Merriweather" panose="020B0604020202020204" charset="0"/>
                        </a:rPr>
                        <a:t>Messaging</a:t>
                      </a:r>
                      <a:endParaRPr lang="en-US" sz="1400" dirty="0">
                        <a:latin typeface="Merriweather" panose="020B0604020202020204" charset="0"/>
                      </a:endParaRPr>
                    </a:p>
                  </a:txBody>
                  <a:tcPr>
                    <a:solidFill>
                      <a:schemeClr val="tx2">
                        <a:lumMod val="75000"/>
                      </a:schemeClr>
                    </a:solidFill>
                  </a:tcPr>
                </a:tc>
                <a:tc>
                  <a:txBody>
                    <a:bodyPr/>
                    <a:lstStyle/>
                    <a:p>
                      <a:r>
                        <a:rPr lang="en-US" sz="1400" dirty="0" smtClean="0">
                          <a:latin typeface="Merriweather" panose="020B0604020202020204" charset="0"/>
                        </a:rPr>
                        <a:t>Leveraging Strategies</a:t>
                      </a:r>
                      <a:endParaRPr lang="en-US" sz="1400" dirty="0">
                        <a:latin typeface="Merriweather" panose="020B0604020202020204" charset="0"/>
                      </a:endParaRPr>
                    </a:p>
                  </a:txBody>
                  <a:tcPr>
                    <a:solidFill>
                      <a:schemeClr val="tx2">
                        <a:lumMod val="75000"/>
                      </a:schemeClr>
                    </a:solidFill>
                  </a:tcPr>
                </a:tc>
                <a:tc>
                  <a:txBody>
                    <a:bodyPr/>
                    <a:lstStyle/>
                    <a:p>
                      <a:r>
                        <a:rPr lang="en-US" sz="1400" dirty="0" smtClean="0">
                          <a:latin typeface="Merriweather" panose="020B0604020202020204" charset="0"/>
                        </a:rPr>
                        <a:t>Total</a:t>
                      </a:r>
                      <a:endParaRPr lang="en-US" sz="1400" dirty="0">
                        <a:latin typeface="Merriweather" panose="020B0604020202020204" charset="0"/>
                      </a:endParaRPr>
                    </a:p>
                  </a:txBody>
                  <a:tcPr>
                    <a:solidFill>
                      <a:schemeClr val="tx2">
                        <a:lumMod val="75000"/>
                      </a:schemeClr>
                    </a:solidFill>
                  </a:tcPr>
                </a:tc>
                <a:extLst>
                  <a:ext uri="{0D108BD9-81ED-4DB2-BD59-A6C34878D82A}">
                    <a16:rowId xmlns:a16="http://schemas.microsoft.com/office/drawing/2014/main" val="1489831469"/>
                  </a:ext>
                </a:extLst>
              </a:tr>
              <a:tr h="748085">
                <a:tc>
                  <a:txBody>
                    <a:bodyPr/>
                    <a:lstStyle/>
                    <a:p>
                      <a:pPr algn="l"/>
                      <a:r>
                        <a:rPr lang="en-US" sz="1400" dirty="0" smtClean="0">
                          <a:solidFill>
                            <a:schemeClr val="bg1"/>
                          </a:solidFill>
                          <a:latin typeface="Merriweather" panose="020B0604020202020204" charset="0"/>
                        </a:rPr>
                        <a:t>Tactics to Date</a:t>
                      </a:r>
                      <a:endParaRPr lang="en-US" sz="1400" dirty="0">
                        <a:solidFill>
                          <a:schemeClr val="bg1"/>
                        </a:solidFill>
                        <a:latin typeface="Merriweather" panose="020B0604020202020204" charset="0"/>
                      </a:endParaRPr>
                    </a:p>
                  </a:txBody>
                  <a:tcPr>
                    <a:solidFill>
                      <a:schemeClr val="tx2">
                        <a:lumMod val="75000"/>
                      </a:schemeClr>
                    </a:solidFill>
                  </a:tcPr>
                </a:tc>
                <a:tc>
                  <a:txBody>
                    <a:bodyPr/>
                    <a:lstStyle/>
                    <a:p>
                      <a:pPr algn="ctr"/>
                      <a:r>
                        <a:rPr lang="en-US" sz="2400" dirty="0" smtClean="0">
                          <a:latin typeface="Merriweather" panose="020B0604020202020204" charset="0"/>
                        </a:rPr>
                        <a:t>45</a:t>
                      </a:r>
                      <a:endParaRPr lang="en-US" sz="2400" dirty="0">
                        <a:latin typeface="Merriweather" panose="020B0604020202020204" charset="0"/>
                      </a:endParaRPr>
                    </a:p>
                  </a:txBody>
                  <a:tcPr/>
                </a:tc>
                <a:tc>
                  <a:txBody>
                    <a:bodyPr/>
                    <a:lstStyle/>
                    <a:p>
                      <a:pPr algn="ctr"/>
                      <a:r>
                        <a:rPr lang="en-US" sz="2400" baseline="0" dirty="0" smtClean="0">
                          <a:latin typeface="Merriweather" panose="020B0604020202020204" charset="0"/>
                        </a:rPr>
                        <a:t>9</a:t>
                      </a:r>
                    </a:p>
                  </a:txBody>
                  <a:tcPr/>
                </a:tc>
                <a:tc>
                  <a:txBody>
                    <a:bodyPr/>
                    <a:lstStyle/>
                    <a:p>
                      <a:pPr algn="ctr"/>
                      <a:r>
                        <a:rPr lang="en-US" sz="2400" dirty="0" smtClean="0">
                          <a:latin typeface="Merriweather" panose="020B0604020202020204" charset="0"/>
                        </a:rPr>
                        <a:t>11</a:t>
                      </a:r>
                      <a:r>
                        <a:rPr lang="en-US" sz="2400" baseline="0" dirty="0" smtClean="0">
                          <a:latin typeface="Merriweather" panose="020B0604020202020204" charset="0"/>
                        </a:rPr>
                        <a:t> </a:t>
                      </a:r>
                      <a:endParaRPr lang="en-US" sz="2400" dirty="0">
                        <a:latin typeface="Merriweather" panose="020B0604020202020204" charset="0"/>
                      </a:endParaRPr>
                    </a:p>
                  </a:txBody>
                  <a:tcPr/>
                </a:tc>
                <a:tc>
                  <a:txBody>
                    <a:bodyPr/>
                    <a:lstStyle/>
                    <a:p>
                      <a:pPr algn="ctr"/>
                      <a:r>
                        <a:rPr lang="en-US" sz="2400" baseline="0" dirty="0" smtClean="0">
                          <a:latin typeface="Merriweather" panose="020B0604020202020204" charset="0"/>
                        </a:rPr>
                        <a:t>6 </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71</a:t>
                      </a:r>
                      <a:endParaRPr lang="en-US" sz="2400" dirty="0">
                        <a:latin typeface="Merriweather" panose="020B0604020202020204" charset="0"/>
                      </a:endParaRPr>
                    </a:p>
                  </a:txBody>
                  <a:tcPr/>
                </a:tc>
                <a:extLst>
                  <a:ext uri="{0D108BD9-81ED-4DB2-BD59-A6C34878D82A}">
                    <a16:rowId xmlns:a16="http://schemas.microsoft.com/office/drawing/2014/main" val="2693231272"/>
                  </a:ext>
                </a:extLst>
              </a:tr>
              <a:tr h="583506">
                <a:tc>
                  <a:txBody>
                    <a:bodyPr/>
                    <a:lstStyle/>
                    <a:p>
                      <a:pPr algn="l"/>
                      <a:r>
                        <a:rPr lang="en-US" sz="1400" dirty="0" smtClean="0">
                          <a:solidFill>
                            <a:schemeClr val="bg1"/>
                          </a:solidFill>
                          <a:latin typeface="Merriweather" panose="020B0604020202020204" charset="0"/>
                        </a:rPr>
                        <a:t>Completed</a:t>
                      </a:r>
                      <a:endParaRPr lang="en-US" sz="1400" dirty="0">
                        <a:solidFill>
                          <a:schemeClr val="bg1"/>
                        </a:solidFill>
                        <a:latin typeface="Merriweather" panose="020B0604020202020204" charset="0"/>
                      </a:endParaRPr>
                    </a:p>
                  </a:txBody>
                  <a:tcPr>
                    <a:solidFill>
                      <a:schemeClr val="tx2">
                        <a:lumMod val="75000"/>
                      </a:schemeClr>
                    </a:solidFill>
                  </a:tcPr>
                </a:tc>
                <a:tc>
                  <a:txBody>
                    <a:bodyPr/>
                    <a:lstStyle/>
                    <a:p>
                      <a:pPr algn="ctr"/>
                      <a:r>
                        <a:rPr lang="en-US" sz="2400" dirty="0" smtClean="0">
                          <a:latin typeface="Merriweather" panose="020B0604020202020204" charset="0"/>
                        </a:rPr>
                        <a:t>19</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5</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2</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2</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28</a:t>
                      </a:r>
                      <a:endParaRPr lang="en-US" sz="2400" dirty="0">
                        <a:latin typeface="Merriweather" panose="020B0604020202020204" charset="0"/>
                      </a:endParaRPr>
                    </a:p>
                  </a:txBody>
                  <a:tcPr/>
                </a:tc>
                <a:extLst>
                  <a:ext uri="{0D108BD9-81ED-4DB2-BD59-A6C34878D82A}">
                    <a16:rowId xmlns:a16="http://schemas.microsoft.com/office/drawing/2014/main" val="2677466530"/>
                  </a:ext>
                </a:extLst>
              </a:tr>
              <a:tr h="1077242">
                <a:tc>
                  <a:txBody>
                    <a:bodyPr/>
                    <a:lstStyle/>
                    <a:p>
                      <a:pPr algn="l"/>
                      <a:r>
                        <a:rPr lang="en-US" sz="1400" dirty="0" smtClean="0">
                          <a:solidFill>
                            <a:schemeClr val="bg1"/>
                          </a:solidFill>
                          <a:latin typeface="Merriweather" panose="020B0604020202020204" charset="0"/>
                        </a:rPr>
                        <a:t>Started</a:t>
                      </a:r>
                      <a:r>
                        <a:rPr lang="en-US" sz="1400" baseline="0" dirty="0" smtClean="0">
                          <a:solidFill>
                            <a:schemeClr val="bg1"/>
                          </a:solidFill>
                          <a:latin typeface="Merriweather" panose="020B0604020202020204" charset="0"/>
                        </a:rPr>
                        <a:t> &amp; Ongoing</a:t>
                      </a:r>
                      <a:endParaRPr lang="en-US" sz="1400" dirty="0">
                        <a:solidFill>
                          <a:schemeClr val="bg1"/>
                        </a:solidFill>
                        <a:latin typeface="Merriweather" panose="020B0604020202020204" charset="0"/>
                      </a:endParaRPr>
                    </a:p>
                  </a:txBody>
                  <a:tcPr>
                    <a:solidFill>
                      <a:schemeClr val="tx2">
                        <a:lumMod val="75000"/>
                      </a:schemeClr>
                    </a:solidFill>
                  </a:tcPr>
                </a:tc>
                <a:tc>
                  <a:txBody>
                    <a:bodyPr/>
                    <a:lstStyle/>
                    <a:p>
                      <a:pPr algn="ctr"/>
                      <a:r>
                        <a:rPr lang="en-US" sz="2400" dirty="0" smtClean="0">
                          <a:latin typeface="Merriweather" panose="020B0604020202020204" charset="0"/>
                        </a:rPr>
                        <a:t>18</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3</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6</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1</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28</a:t>
                      </a:r>
                      <a:endParaRPr lang="en-US" sz="2400" dirty="0">
                        <a:latin typeface="Merriweather" panose="020B0604020202020204" charset="0"/>
                      </a:endParaRPr>
                    </a:p>
                  </a:txBody>
                  <a:tcPr/>
                </a:tc>
                <a:extLst>
                  <a:ext uri="{0D108BD9-81ED-4DB2-BD59-A6C34878D82A}">
                    <a16:rowId xmlns:a16="http://schemas.microsoft.com/office/drawing/2014/main" val="1532454848"/>
                  </a:ext>
                </a:extLst>
              </a:tr>
              <a:tr h="912663">
                <a:tc>
                  <a:txBody>
                    <a:bodyPr/>
                    <a:lstStyle/>
                    <a:p>
                      <a:pPr algn="l"/>
                      <a:r>
                        <a:rPr lang="en-US" sz="1400" dirty="0" smtClean="0">
                          <a:solidFill>
                            <a:schemeClr val="bg1"/>
                          </a:solidFill>
                          <a:latin typeface="Merriweather" panose="020B0604020202020204" charset="0"/>
                        </a:rPr>
                        <a:t>In Progress</a:t>
                      </a:r>
                      <a:endParaRPr lang="en-US" sz="1400" dirty="0">
                        <a:solidFill>
                          <a:schemeClr val="bg1"/>
                        </a:solidFill>
                        <a:latin typeface="Merriweather" panose="020B0604020202020204" charset="0"/>
                      </a:endParaRPr>
                    </a:p>
                  </a:txBody>
                  <a:tcPr>
                    <a:solidFill>
                      <a:schemeClr val="tx2">
                        <a:lumMod val="75000"/>
                      </a:schemeClr>
                    </a:solidFill>
                  </a:tcPr>
                </a:tc>
                <a:tc>
                  <a:txBody>
                    <a:bodyPr/>
                    <a:lstStyle/>
                    <a:p>
                      <a:pPr algn="ctr"/>
                      <a:r>
                        <a:rPr lang="en-US" sz="2400" dirty="0" smtClean="0">
                          <a:latin typeface="Merriweather" panose="020B0604020202020204" charset="0"/>
                        </a:rPr>
                        <a:t>6</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0</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1</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3</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10</a:t>
                      </a:r>
                      <a:endParaRPr lang="en-US" sz="2400" dirty="0">
                        <a:latin typeface="Merriweather" panose="020B0604020202020204" charset="0"/>
                      </a:endParaRPr>
                    </a:p>
                  </a:txBody>
                  <a:tcPr/>
                </a:tc>
                <a:extLst>
                  <a:ext uri="{0D108BD9-81ED-4DB2-BD59-A6C34878D82A}">
                    <a16:rowId xmlns:a16="http://schemas.microsoft.com/office/drawing/2014/main" val="585427135"/>
                  </a:ext>
                </a:extLst>
              </a:tr>
              <a:tr h="573363">
                <a:tc>
                  <a:txBody>
                    <a:bodyPr/>
                    <a:lstStyle/>
                    <a:p>
                      <a:pPr algn="l"/>
                      <a:r>
                        <a:rPr lang="en-US" sz="1400" dirty="0" smtClean="0">
                          <a:solidFill>
                            <a:schemeClr val="bg1"/>
                          </a:solidFill>
                          <a:latin typeface="Merriweather" panose="020B0604020202020204" charset="0"/>
                        </a:rPr>
                        <a:t>To Be Done</a:t>
                      </a:r>
                      <a:endParaRPr lang="en-US" sz="1400" dirty="0">
                        <a:solidFill>
                          <a:schemeClr val="bg1"/>
                        </a:solidFill>
                        <a:latin typeface="Merriweather" panose="020B0604020202020204" charset="0"/>
                      </a:endParaRPr>
                    </a:p>
                  </a:txBody>
                  <a:tcPr>
                    <a:solidFill>
                      <a:schemeClr val="tx2">
                        <a:lumMod val="75000"/>
                      </a:schemeClr>
                    </a:solidFill>
                  </a:tcPr>
                </a:tc>
                <a:tc>
                  <a:txBody>
                    <a:bodyPr/>
                    <a:lstStyle/>
                    <a:p>
                      <a:pPr algn="ctr"/>
                      <a:r>
                        <a:rPr lang="en-US" sz="2400" dirty="0" smtClean="0">
                          <a:latin typeface="Merriweather" panose="020B0604020202020204" charset="0"/>
                        </a:rPr>
                        <a:t>2</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1</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2</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0</a:t>
                      </a:r>
                      <a:endParaRPr lang="en-US" sz="2400" dirty="0">
                        <a:latin typeface="Merriweather" panose="020B0604020202020204" charset="0"/>
                      </a:endParaRPr>
                    </a:p>
                  </a:txBody>
                  <a:tcPr/>
                </a:tc>
                <a:tc>
                  <a:txBody>
                    <a:bodyPr/>
                    <a:lstStyle/>
                    <a:p>
                      <a:pPr algn="ctr"/>
                      <a:r>
                        <a:rPr lang="en-US" sz="2400" dirty="0" smtClean="0">
                          <a:latin typeface="Merriweather" panose="020B0604020202020204" charset="0"/>
                        </a:rPr>
                        <a:t>5</a:t>
                      </a:r>
                      <a:endParaRPr lang="en-US" sz="2400" dirty="0">
                        <a:latin typeface="Merriweather" panose="020B0604020202020204" charset="0"/>
                      </a:endParaRPr>
                    </a:p>
                  </a:txBody>
                  <a:tcPr/>
                </a:tc>
                <a:extLst>
                  <a:ext uri="{0D108BD9-81ED-4DB2-BD59-A6C34878D82A}">
                    <a16:rowId xmlns:a16="http://schemas.microsoft.com/office/drawing/2014/main" val="3022692171"/>
                  </a:ext>
                </a:extLst>
              </a:tr>
            </a:tbl>
          </a:graphicData>
        </a:graphic>
      </p:graphicFrame>
    </p:spTree>
    <p:extLst>
      <p:ext uri="{BB962C8B-B14F-4D97-AF65-F5344CB8AC3E}">
        <p14:creationId xmlns:p14="http://schemas.microsoft.com/office/powerpoint/2010/main" val="381090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732" y="423805"/>
            <a:ext cx="7580536" cy="4041464"/>
          </a:xfrm>
          <a:prstGeom prst="rect">
            <a:avLst/>
          </a:prstGeom>
        </p:spPr>
      </p:pic>
    </p:spTree>
    <p:extLst>
      <p:ext uri="{BB962C8B-B14F-4D97-AF65-F5344CB8AC3E}">
        <p14:creationId xmlns:p14="http://schemas.microsoft.com/office/powerpoint/2010/main" val="21804969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Graduate Studies Working Group</a:t>
            </a:r>
            <a:endParaRPr lang="en-US" sz="3200" dirty="0"/>
          </a:p>
        </p:txBody>
      </p:sp>
      <p:sp>
        <p:nvSpPr>
          <p:cNvPr id="5" name="Content Placeholder 4"/>
          <p:cNvSpPr>
            <a:spLocks noGrp="1"/>
          </p:cNvSpPr>
          <p:nvPr>
            <p:ph idx="1"/>
          </p:nvPr>
        </p:nvSpPr>
        <p:spPr/>
        <p:txBody>
          <a:bodyPr/>
          <a:lstStyle/>
          <a:p>
            <a:r>
              <a:rPr lang="en-US" sz="1800" dirty="0"/>
              <a:t>Identify operational efficiencies to improve graduate student experience, compliance and data analysis</a:t>
            </a:r>
          </a:p>
          <a:p>
            <a:pPr lvl="1"/>
            <a:r>
              <a:rPr lang="en-US" sz="1800" dirty="0"/>
              <a:t>Enrollment process</a:t>
            </a:r>
          </a:p>
          <a:p>
            <a:pPr lvl="1"/>
            <a:r>
              <a:rPr lang="en-US" sz="1800" dirty="0"/>
              <a:t>Financial Aid/Billing</a:t>
            </a:r>
          </a:p>
          <a:p>
            <a:pPr lvl="1"/>
            <a:r>
              <a:rPr lang="en-US" sz="1800" dirty="0"/>
              <a:t>Student Record</a:t>
            </a:r>
          </a:p>
          <a:p>
            <a:r>
              <a:rPr lang="en-US" sz="1800" dirty="0"/>
              <a:t>Determine opportunities</a:t>
            </a:r>
          </a:p>
          <a:p>
            <a:pPr lvl="1"/>
            <a:r>
              <a:rPr lang="en-US" sz="1800" dirty="0"/>
              <a:t>Program Development</a:t>
            </a:r>
          </a:p>
          <a:p>
            <a:pPr lvl="1"/>
            <a:r>
              <a:rPr lang="en-US" sz="1800" dirty="0"/>
              <a:t>Recruitment and Marketing</a:t>
            </a:r>
          </a:p>
          <a:p>
            <a:pPr lvl="1"/>
            <a:r>
              <a:rPr lang="en-US" sz="1800" dirty="0"/>
              <a:t>Retention</a:t>
            </a:r>
          </a:p>
          <a:p>
            <a:r>
              <a:rPr lang="en-US" sz="1800" dirty="0"/>
              <a:t>Identify necessary roles and structure </a:t>
            </a:r>
          </a:p>
          <a:p>
            <a:endParaRPr lang="en-US" sz="1800" dirty="0" smtClean="0"/>
          </a:p>
        </p:txBody>
      </p:sp>
    </p:spTree>
    <p:extLst>
      <p:ext uri="{BB962C8B-B14F-4D97-AF65-F5344CB8AC3E}">
        <p14:creationId xmlns:p14="http://schemas.microsoft.com/office/powerpoint/2010/main" val="14762296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Graduate Studies Working Group</a:t>
            </a:r>
          </a:p>
        </p:txBody>
      </p:sp>
      <p:sp>
        <p:nvSpPr>
          <p:cNvPr id="3" name="Content Placeholder 2"/>
          <p:cNvSpPr>
            <a:spLocks noGrp="1"/>
          </p:cNvSpPr>
          <p:nvPr>
            <p:ph sz="half" idx="1"/>
          </p:nvPr>
        </p:nvSpPr>
        <p:spPr>
          <a:xfrm>
            <a:off x="457200" y="900113"/>
            <a:ext cx="4038600" cy="3867150"/>
          </a:xfrm>
        </p:spPr>
        <p:txBody>
          <a:bodyPr/>
          <a:lstStyle/>
          <a:p>
            <a:pPr marL="0" indent="0">
              <a:buNone/>
            </a:pPr>
            <a:r>
              <a:rPr lang="en-US" sz="1800" dirty="0" smtClean="0"/>
              <a:t>In progress</a:t>
            </a:r>
          </a:p>
          <a:p>
            <a:r>
              <a:rPr lang="en-US" sz="1800" dirty="0" smtClean="0"/>
              <a:t>Restructuring </a:t>
            </a:r>
            <a:r>
              <a:rPr lang="en-US" sz="1800" dirty="0"/>
              <a:t>Codes and definitions</a:t>
            </a:r>
          </a:p>
          <a:p>
            <a:r>
              <a:rPr lang="en-US" sz="1800" dirty="0"/>
              <a:t>Utilizing </a:t>
            </a:r>
            <a:r>
              <a:rPr lang="en-US" sz="1800" dirty="0" smtClean="0"/>
              <a:t>CRM (Slate) for </a:t>
            </a:r>
            <a:r>
              <a:rPr lang="en-US" sz="1800" dirty="0"/>
              <a:t>application/admission process and data analysis for both CAS and Boler</a:t>
            </a:r>
          </a:p>
          <a:p>
            <a:r>
              <a:rPr lang="en-US" sz="1800" dirty="0"/>
              <a:t>Examining scholarship program and fee assessment for future redesign and recruitment</a:t>
            </a:r>
          </a:p>
          <a:p>
            <a:r>
              <a:rPr lang="en-US" sz="1800" dirty="0"/>
              <a:t>Streamlining the awarding and financial aid process for graduate programs</a:t>
            </a:r>
          </a:p>
          <a:p>
            <a:endParaRPr lang="en-US" dirty="0"/>
          </a:p>
        </p:txBody>
      </p:sp>
      <p:sp>
        <p:nvSpPr>
          <p:cNvPr id="6" name="Content Placeholder 5"/>
          <p:cNvSpPr>
            <a:spLocks noGrp="1"/>
          </p:cNvSpPr>
          <p:nvPr>
            <p:ph sz="half" idx="2"/>
          </p:nvPr>
        </p:nvSpPr>
        <p:spPr>
          <a:xfrm>
            <a:off x="4648200" y="900112"/>
            <a:ext cx="4038600" cy="3914695"/>
          </a:xfrm>
        </p:spPr>
        <p:txBody>
          <a:bodyPr/>
          <a:lstStyle/>
          <a:p>
            <a:pPr marL="0" indent="0">
              <a:buNone/>
            </a:pPr>
            <a:r>
              <a:rPr lang="en-US" sz="1800" dirty="0" smtClean="0"/>
              <a:t>Next Phase</a:t>
            </a:r>
          </a:p>
          <a:p>
            <a:r>
              <a:rPr lang="en-US" sz="1800" dirty="0" smtClean="0"/>
              <a:t>Build </a:t>
            </a:r>
            <a:r>
              <a:rPr lang="en-US" sz="1800" dirty="0"/>
              <a:t>and implement a new scholarship and fee assessment structure to aid in recruitment, class structure, and revenue growth</a:t>
            </a:r>
          </a:p>
          <a:p>
            <a:r>
              <a:rPr lang="en-US" sz="1800" dirty="0"/>
              <a:t>Implement Degree Works</a:t>
            </a:r>
          </a:p>
          <a:p>
            <a:r>
              <a:rPr lang="en-US" sz="1800" dirty="0"/>
              <a:t>Evaluate opportunities for additional revenue streams such as Continuing Education, New Programs, Summer Workshops</a:t>
            </a:r>
          </a:p>
          <a:p>
            <a:r>
              <a:rPr lang="en-US" sz="1800" dirty="0"/>
              <a:t>Develop consistent reporting for forecasting and revenue projection</a:t>
            </a:r>
          </a:p>
          <a:p>
            <a:r>
              <a:rPr lang="en-US" sz="1800" dirty="0" smtClean="0"/>
              <a:t>Create and execute a marketing plan</a:t>
            </a:r>
            <a:endParaRPr lang="en-US" sz="1800" dirty="0"/>
          </a:p>
          <a:p>
            <a:endParaRPr lang="en-US" dirty="0"/>
          </a:p>
        </p:txBody>
      </p:sp>
    </p:spTree>
    <p:extLst>
      <p:ext uri="{BB962C8B-B14F-4D97-AF65-F5344CB8AC3E}">
        <p14:creationId xmlns:p14="http://schemas.microsoft.com/office/powerpoint/2010/main" val="3095343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3093"/>
            <a:ext cx="8229600" cy="857250"/>
          </a:xfrm>
        </p:spPr>
        <p:txBody>
          <a:bodyPr/>
          <a:lstStyle/>
          <a:p>
            <a:r>
              <a:rPr lang="en-US" sz="3200" dirty="0" smtClean="0"/>
              <a:t>Transfer </a:t>
            </a:r>
            <a:r>
              <a:rPr lang="en-US" sz="3200" dirty="0"/>
              <a:t>Subgroup</a:t>
            </a:r>
            <a:br>
              <a:rPr lang="en-US" sz="3200" dirty="0"/>
            </a:br>
            <a:r>
              <a:rPr lang="en-US" sz="3200" dirty="0"/>
              <a:t>Identified Needs &amp; Opportunities</a:t>
            </a:r>
            <a:br>
              <a:rPr lang="en-US" sz="3200" dirty="0"/>
            </a:br>
            <a:endParaRPr lang="en-US" sz="3200" dirty="0"/>
          </a:p>
        </p:txBody>
      </p:sp>
      <p:sp>
        <p:nvSpPr>
          <p:cNvPr id="5" name="Content Placeholder 4"/>
          <p:cNvSpPr>
            <a:spLocks noGrp="1"/>
          </p:cNvSpPr>
          <p:nvPr>
            <p:ph idx="1"/>
          </p:nvPr>
        </p:nvSpPr>
        <p:spPr>
          <a:xfrm>
            <a:off x="457200" y="1525614"/>
            <a:ext cx="8229600" cy="3394075"/>
          </a:xfrm>
        </p:spPr>
        <p:txBody>
          <a:bodyPr/>
          <a:lstStyle/>
          <a:p>
            <a:r>
              <a:rPr lang="en-US" sz="1800" dirty="0" smtClean="0"/>
              <a:t>Align with Ohio Transfer Guide (OTG)</a:t>
            </a:r>
          </a:p>
          <a:p>
            <a:r>
              <a:rPr lang="en-US" sz="1800" dirty="0" smtClean="0"/>
              <a:t>Campus culture - value of transfers</a:t>
            </a:r>
          </a:p>
          <a:p>
            <a:r>
              <a:rPr lang="en-US" sz="1800" dirty="0" smtClean="0"/>
              <a:t>Communication of degree program, how transfer courses fit in, and time to degree</a:t>
            </a:r>
          </a:p>
          <a:p>
            <a:r>
              <a:rPr lang="en-US" sz="1800" dirty="0" smtClean="0"/>
              <a:t>Improve transition programming</a:t>
            </a:r>
          </a:p>
          <a:p>
            <a:r>
              <a:rPr lang="en-US" sz="1800" dirty="0" smtClean="0"/>
              <a:t>Add classes on evenings/weekends to attract non-traditional students</a:t>
            </a:r>
          </a:p>
          <a:p>
            <a:r>
              <a:rPr lang="en-US" sz="1800" dirty="0" smtClean="0"/>
              <a:t>Build a flexible course schedule </a:t>
            </a:r>
          </a:p>
          <a:p>
            <a:endParaRPr lang="en-US" sz="1800" dirty="0" smtClean="0"/>
          </a:p>
        </p:txBody>
      </p:sp>
    </p:spTree>
    <p:extLst>
      <p:ext uri="{BB962C8B-B14F-4D97-AF65-F5344CB8AC3E}">
        <p14:creationId xmlns:p14="http://schemas.microsoft.com/office/powerpoint/2010/main" val="38113046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3794"/>
            <a:ext cx="6172200" cy="642938"/>
          </a:xfrm>
        </p:spPr>
        <p:txBody>
          <a:bodyPr/>
          <a:lstStyle/>
          <a:p>
            <a:r>
              <a:rPr lang="en-US" sz="3200" dirty="0" smtClean="0"/>
              <a:t>Transfers-Internal Barriers</a:t>
            </a:r>
            <a:endParaRPr lang="en-US" sz="3200" dirty="0"/>
          </a:p>
        </p:txBody>
      </p:sp>
      <p:sp>
        <p:nvSpPr>
          <p:cNvPr id="5" name="Content Placeholder 4"/>
          <p:cNvSpPr>
            <a:spLocks noGrp="1"/>
          </p:cNvSpPr>
          <p:nvPr>
            <p:ph sz="half" idx="1"/>
          </p:nvPr>
        </p:nvSpPr>
        <p:spPr>
          <a:xfrm>
            <a:off x="1485900" y="1330687"/>
            <a:ext cx="3028950" cy="2943770"/>
          </a:xfrm>
        </p:spPr>
        <p:txBody>
          <a:bodyPr/>
          <a:lstStyle/>
          <a:p>
            <a:r>
              <a:rPr lang="en-US" sz="1350" dirty="0"/>
              <a:t>Short term scheduling of classes (semester to semester)-students and advisors cannot plan time to graduation and anticipated transfer student needs are not considered in course planning</a:t>
            </a:r>
          </a:p>
          <a:p>
            <a:r>
              <a:rPr lang="en-US" sz="1350" dirty="0"/>
              <a:t>Lack of interest in the past in growing and accepting transfer student population (created non-transfer friendly culture)</a:t>
            </a:r>
          </a:p>
          <a:p>
            <a:r>
              <a:rPr lang="en-US" sz="1350" dirty="0"/>
              <a:t>Transition programming does not meet the needs of students to secure their alignment to JCU</a:t>
            </a:r>
          </a:p>
          <a:p>
            <a:endParaRPr lang="en-US" sz="1350" dirty="0"/>
          </a:p>
          <a:p>
            <a:endParaRPr lang="en-US" sz="1350" dirty="0"/>
          </a:p>
          <a:p>
            <a:endParaRPr lang="en-US" sz="1350" dirty="0"/>
          </a:p>
        </p:txBody>
      </p:sp>
      <p:sp>
        <p:nvSpPr>
          <p:cNvPr id="3" name="Content Placeholder 2"/>
          <p:cNvSpPr>
            <a:spLocks noGrp="1"/>
          </p:cNvSpPr>
          <p:nvPr>
            <p:ph sz="half" idx="2"/>
          </p:nvPr>
        </p:nvSpPr>
        <p:spPr>
          <a:xfrm>
            <a:off x="4629150" y="1330687"/>
            <a:ext cx="3028950" cy="2560187"/>
          </a:xfrm>
        </p:spPr>
        <p:txBody>
          <a:bodyPr/>
          <a:lstStyle/>
          <a:p>
            <a:r>
              <a:rPr lang="en-US" sz="1350" dirty="0"/>
              <a:t>Inability to meet the requested partnership opportunities by Tri-C</a:t>
            </a:r>
          </a:p>
          <a:p>
            <a:r>
              <a:rPr lang="en-US" sz="1350" dirty="0"/>
              <a:t>Marketing efforts have not been segmented, strong and visible</a:t>
            </a:r>
          </a:p>
          <a:p>
            <a:r>
              <a:rPr lang="en-US" sz="1350" dirty="0"/>
              <a:t>Internal enrollment operations are under improvement, but related policies/processes outside of enrollment also need to be addressed</a:t>
            </a:r>
          </a:p>
        </p:txBody>
      </p:sp>
    </p:spTree>
    <p:extLst>
      <p:ext uri="{BB962C8B-B14F-4D97-AF65-F5344CB8AC3E}">
        <p14:creationId xmlns:p14="http://schemas.microsoft.com/office/powerpoint/2010/main" val="19962238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28968"/>
            <a:ext cx="6172200" cy="642938"/>
          </a:xfrm>
        </p:spPr>
        <p:txBody>
          <a:bodyPr/>
          <a:lstStyle/>
          <a:p>
            <a:r>
              <a:rPr lang="en-US" sz="3200" dirty="0" smtClean="0"/>
              <a:t>Transfers-External Barriers</a:t>
            </a:r>
            <a:endParaRPr lang="en-US" sz="3200" dirty="0"/>
          </a:p>
        </p:txBody>
      </p:sp>
      <p:sp>
        <p:nvSpPr>
          <p:cNvPr id="5" name="Content Placeholder 4"/>
          <p:cNvSpPr>
            <a:spLocks noGrp="1"/>
          </p:cNvSpPr>
          <p:nvPr>
            <p:ph sz="half" idx="1"/>
          </p:nvPr>
        </p:nvSpPr>
        <p:spPr>
          <a:xfrm>
            <a:off x="1485900" y="1318022"/>
            <a:ext cx="3028950" cy="2622180"/>
          </a:xfrm>
        </p:spPr>
        <p:txBody>
          <a:bodyPr/>
          <a:lstStyle/>
          <a:p>
            <a:r>
              <a:rPr lang="en-US" sz="1350" dirty="0"/>
              <a:t>Other four year schools have been more innovative and collaborative with community college on-site bachelor completion programs and partnerships</a:t>
            </a:r>
          </a:p>
          <a:p>
            <a:r>
              <a:rPr lang="en-US" sz="1350" dirty="0"/>
              <a:t>Inability to plan four year pathways as the majority of our transfer students come from four-year colleges vs. two-year colleges</a:t>
            </a:r>
          </a:p>
        </p:txBody>
      </p:sp>
      <p:sp>
        <p:nvSpPr>
          <p:cNvPr id="3" name="Content Placeholder 2"/>
          <p:cNvSpPr>
            <a:spLocks noGrp="1"/>
          </p:cNvSpPr>
          <p:nvPr>
            <p:ph sz="half" idx="2"/>
          </p:nvPr>
        </p:nvSpPr>
        <p:spPr>
          <a:xfrm>
            <a:off x="4629150" y="1318022"/>
            <a:ext cx="3028950" cy="2560187"/>
          </a:xfrm>
        </p:spPr>
        <p:txBody>
          <a:bodyPr/>
          <a:lstStyle/>
          <a:p>
            <a:r>
              <a:rPr lang="en-US" sz="1350" dirty="0"/>
              <a:t>Ability to purchase transfer student records is more limited than high school student records</a:t>
            </a:r>
          </a:p>
          <a:p>
            <a:endParaRPr lang="en-US" sz="1350" dirty="0"/>
          </a:p>
          <a:p>
            <a:r>
              <a:rPr lang="en-US" sz="1350" dirty="0"/>
              <a:t>Community college enrollments threatened by programs like College Credit Plus (CCP) and demographics</a:t>
            </a:r>
          </a:p>
        </p:txBody>
      </p:sp>
    </p:spTree>
    <p:extLst>
      <p:ext uri="{BB962C8B-B14F-4D97-AF65-F5344CB8AC3E}">
        <p14:creationId xmlns:p14="http://schemas.microsoft.com/office/powerpoint/2010/main" val="3215477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Diversity Subgroup</a:t>
            </a:r>
            <a:br>
              <a:rPr lang="en-US" sz="3200" dirty="0" smtClean="0"/>
            </a:br>
            <a:r>
              <a:rPr lang="en-US" sz="3200" dirty="0" smtClean="0"/>
              <a:t>Identified Needs &amp; Opportunities</a:t>
            </a:r>
            <a:endParaRPr lang="en-US" sz="3200" dirty="0"/>
          </a:p>
        </p:txBody>
      </p:sp>
      <p:sp>
        <p:nvSpPr>
          <p:cNvPr id="5" name="Content Placeholder 4"/>
          <p:cNvSpPr>
            <a:spLocks noGrp="1"/>
          </p:cNvSpPr>
          <p:nvPr>
            <p:ph idx="1"/>
          </p:nvPr>
        </p:nvSpPr>
        <p:spPr>
          <a:xfrm>
            <a:off x="457200" y="1279662"/>
            <a:ext cx="8229600" cy="3394075"/>
          </a:xfrm>
        </p:spPr>
        <p:txBody>
          <a:bodyPr/>
          <a:lstStyle/>
          <a:p>
            <a:r>
              <a:rPr lang="en-US" sz="1800" dirty="0" smtClean="0"/>
              <a:t>Focused populations identified: students of color, students of diverse abilities, geographic diversity, orientation/identity and veterans</a:t>
            </a:r>
          </a:p>
          <a:p>
            <a:r>
              <a:rPr lang="en-US" sz="1800" dirty="0" smtClean="0"/>
              <a:t>Additional resources to adequately serve the focused populations </a:t>
            </a:r>
          </a:p>
          <a:p>
            <a:r>
              <a:rPr lang="en-US" sz="1800" dirty="0" smtClean="0"/>
              <a:t>Create a strategy and identify resources needed for Student Accessibility Services to implement with enrollment to increase the number of diverse ability students (potential to increase market share)</a:t>
            </a:r>
          </a:p>
          <a:p>
            <a:r>
              <a:rPr lang="en-US" sz="1800" dirty="0" smtClean="0"/>
              <a:t>Marketing opportunities for current JCU students of diverse backgrounds to share their story and connect to prospective students</a:t>
            </a:r>
          </a:p>
          <a:p>
            <a:r>
              <a:rPr lang="en-US" sz="1800" dirty="0" smtClean="0"/>
              <a:t>Creation and publication of a Diversity, Equity and Inclusion recruitment statement </a:t>
            </a:r>
          </a:p>
          <a:p>
            <a:r>
              <a:rPr lang="en-US" sz="1800" dirty="0" smtClean="0"/>
              <a:t>Consolidating a list of DEI support services across campus</a:t>
            </a:r>
          </a:p>
          <a:p>
            <a:endParaRPr lang="en-US" sz="1800" dirty="0" smtClean="0"/>
          </a:p>
          <a:p>
            <a:endParaRPr lang="en-US" sz="1800" dirty="0" smtClean="0"/>
          </a:p>
        </p:txBody>
      </p:sp>
    </p:spTree>
    <p:extLst>
      <p:ext uri="{BB962C8B-B14F-4D97-AF65-F5344CB8AC3E}">
        <p14:creationId xmlns:p14="http://schemas.microsoft.com/office/powerpoint/2010/main" val="551352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60881"/>
            <a:ext cx="7772400" cy="1102519"/>
          </a:xfrm>
        </p:spPr>
        <p:txBody>
          <a:bodyPr/>
          <a:lstStyle/>
          <a:p>
            <a:r>
              <a:rPr lang="en-US" dirty="0" smtClean="0"/>
              <a:t>Questions?</a:t>
            </a:r>
            <a:endParaRPr lang="en-US" dirty="0"/>
          </a:p>
        </p:txBody>
      </p:sp>
    </p:spTree>
    <p:extLst>
      <p:ext uri="{BB962C8B-B14F-4D97-AF65-F5344CB8AC3E}">
        <p14:creationId xmlns:p14="http://schemas.microsoft.com/office/powerpoint/2010/main" val="2779290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858" y="217252"/>
            <a:ext cx="6087979" cy="657024"/>
          </a:xfrm>
        </p:spPr>
        <p:txBody>
          <a:bodyPr/>
          <a:lstStyle/>
          <a:p>
            <a:r>
              <a:rPr lang="en-US" sz="2800" dirty="0" smtClean="0">
                <a:solidFill>
                  <a:srgbClr val="C00000"/>
                </a:solidFill>
              </a:rPr>
              <a:t>Team 2:  Academic Program Evaluation</a:t>
            </a:r>
            <a:endParaRPr lang="en-US" sz="2800" dirty="0">
              <a:solidFill>
                <a:srgbClr val="C00000"/>
              </a:solidFill>
            </a:endParaRPr>
          </a:p>
        </p:txBody>
      </p:sp>
      <p:sp>
        <p:nvSpPr>
          <p:cNvPr id="3" name="Content Placeholder 2"/>
          <p:cNvSpPr>
            <a:spLocks noGrp="1"/>
          </p:cNvSpPr>
          <p:nvPr>
            <p:ph idx="1"/>
          </p:nvPr>
        </p:nvSpPr>
        <p:spPr>
          <a:xfrm>
            <a:off x="853948" y="781665"/>
            <a:ext cx="7906596" cy="3958241"/>
          </a:xfrm>
        </p:spPr>
        <p:txBody>
          <a:bodyPr/>
          <a:lstStyle/>
          <a:p>
            <a:pPr marL="0" indent="0">
              <a:spcBef>
                <a:spcPts val="0"/>
              </a:spcBef>
              <a:buNone/>
            </a:pPr>
            <a:r>
              <a:rPr lang="en-US" sz="1800" dirty="0" smtClean="0"/>
              <a:t>Goals:</a:t>
            </a:r>
          </a:p>
          <a:p>
            <a:pPr marL="457200" indent="-228600">
              <a:spcBef>
                <a:spcPts val="0"/>
              </a:spcBef>
            </a:pPr>
            <a:r>
              <a:rPr lang="en-US" sz="1800" dirty="0" smtClean="0"/>
              <a:t>Thematic </a:t>
            </a:r>
            <a:r>
              <a:rPr lang="en-US" sz="1800" dirty="0"/>
              <a:t>areas for inclusion in the strategic plan that will build on existing strengths </a:t>
            </a:r>
          </a:p>
          <a:p>
            <a:pPr marL="457200" indent="-228600">
              <a:spcBef>
                <a:spcPts val="0"/>
              </a:spcBef>
            </a:pPr>
            <a:r>
              <a:rPr lang="en-US" sz="1800" dirty="0"/>
              <a:t>New areas of growth consistent with John Carroll’s mission and capacities </a:t>
            </a:r>
          </a:p>
          <a:p>
            <a:pPr marL="457200" indent="-228600">
              <a:spcBef>
                <a:spcPts val="0"/>
              </a:spcBef>
            </a:pPr>
            <a:r>
              <a:rPr lang="en-US" sz="1800" dirty="0" smtClean="0"/>
              <a:t>Value </a:t>
            </a:r>
            <a:r>
              <a:rPr lang="en-US" sz="1800" dirty="0"/>
              <a:t>Proposition:  how attractive are we?</a:t>
            </a:r>
          </a:p>
          <a:p>
            <a:pPr marL="457200" indent="-228600">
              <a:spcBef>
                <a:spcPts val="0"/>
              </a:spcBef>
            </a:pPr>
            <a:r>
              <a:rPr lang="en-US" sz="1800" dirty="0" smtClean="0"/>
              <a:t>Baseline conversations</a:t>
            </a:r>
            <a:endParaRPr lang="en-US" sz="1800" dirty="0"/>
          </a:p>
          <a:p>
            <a:pPr marL="0" indent="0">
              <a:spcBef>
                <a:spcPts val="0"/>
              </a:spcBef>
              <a:buNone/>
            </a:pPr>
            <a:endParaRPr lang="en-US" sz="1800" dirty="0"/>
          </a:p>
          <a:p>
            <a:pPr marL="0" indent="0">
              <a:spcBef>
                <a:spcPts val="0"/>
              </a:spcBef>
              <a:buNone/>
            </a:pPr>
            <a:r>
              <a:rPr lang="en-US" sz="1800" dirty="0" smtClean="0"/>
              <a:t>Process:</a:t>
            </a:r>
          </a:p>
          <a:p>
            <a:pPr>
              <a:spcBef>
                <a:spcPts val="0"/>
              </a:spcBef>
              <a:buFont typeface="+mj-lt"/>
              <a:buAutoNum type="arabicPeriod"/>
            </a:pPr>
            <a:r>
              <a:rPr lang="en-US" sz="1800" dirty="0" smtClean="0"/>
              <a:t>Identify institutional and programmatic data</a:t>
            </a:r>
          </a:p>
          <a:p>
            <a:pPr>
              <a:spcBef>
                <a:spcPts val="0"/>
              </a:spcBef>
              <a:buFont typeface="+mj-lt"/>
              <a:buAutoNum type="arabicPeriod"/>
            </a:pPr>
            <a:r>
              <a:rPr lang="en-US" sz="1800" dirty="0" smtClean="0"/>
              <a:t>Narrative (Programmatic </a:t>
            </a:r>
            <a:r>
              <a:rPr lang="en-US" sz="1800" dirty="0" err="1" smtClean="0"/>
              <a:t>Examen</a:t>
            </a:r>
            <a:r>
              <a:rPr lang="en-US" sz="1800" dirty="0" smtClean="0"/>
              <a:t>)</a:t>
            </a:r>
          </a:p>
          <a:p>
            <a:pPr>
              <a:spcBef>
                <a:spcPts val="0"/>
              </a:spcBef>
              <a:buFont typeface="+mj-lt"/>
              <a:buAutoNum type="arabicPeriod"/>
            </a:pPr>
            <a:r>
              <a:rPr lang="en-US" sz="1800" dirty="0" smtClean="0"/>
              <a:t>Team 2:  independent evaluation</a:t>
            </a:r>
          </a:p>
          <a:p>
            <a:pPr>
              <a:spcBef>
                <a:spcPts val="0"/>
              </a:spcBef>
              <a:buFont typeface="+mj-lt"/>
              <a:buAutoNum type="arabicPeriod"/>
            </a:pPr>
            <a:r>
              <a:rPr lang="en-US" sz="1800" dirty="0" smtClean="0"/>
              <a:t>Feedback to the department/program</a:t>
            </a:r>
          </a:p>
          <a:p>
            <a:pPr>
              <a:spcBef>
                <a:spcPts val="0"/>
              </a:spcBef>
              <a:buFont typeface="+mj-lt"/>
              <a:buAutoNum type="arabicPeriod"/>
            </a:pPr>
            <a:r>
              <a:rPr lang="en-US" sz="1800" dirty="0" smtClean="0"/>
              <a:t>Institutional conversation</a:t>
            </a:r>
          </a:p>
          <a:p>
            <a:pPr marL="0" indent="0">
              <a:spcBef>
                <a:spcPts val="0"/>
              </a:spcBef>
              <a:buNone/>
            </a:pPr>
            <a:endParaRPr lang="en-US" sz="1800" dirty="0"/>
          </a:p>
        </p:txBody>
      </p:sp>
    </p:spTree>
    <p:extLst>
      <p:ext uri="{BB962C8B-B14F-4D97-AF65-F5344CB8AC3E}">
        <p14:creationId xmlns:p14="http://schemas.microsoft.com/office/powerpoint/2010/main" val="4136593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4699" y="577515"/>
            <a:ext cx="1454101" cy="3688492"/>
          </a:xfrm>
        </p:spPr>
        <p:txBody>
          <a:bodyPr/>
          <a:lstStyle/>
          <a:p>
            <a:r>
              <a:rPr lang="en-US" sz="2800" dirty="0" smtClean="0"/>
              <a:t>Data Matrix</a:t>
            </a:r>
            <a:endParaRPr lang="en-US" sz="2800" dirty="0"/>
          </a:p>
        </p:txBody>
      </p:sp>
      <p:graphicFrame>
        <p:nvGraphicFramePr>
          <p:cNvPr id="4" name="Content Placeholder 3"/>
          <p:cNvGraphicFramePr>
            <a:graphicFrameLocks noGrp="1"/>
          </p:cNvGraphicFramePr>
          <p:nvPr>
            <p:ph idx="1"/>
            <p:extLst/>
          </p:nvPr>
        </p:nvGraphicFramePr>
        <p:xfrm>
          <a:off x="2182760" y="223177"/>
          <a:ext cx="6204180" cy="4597404"/>
        </p:xfrm>
        <a:graphic>
          <a:graphicData uri="http://schemas.openxmlformats.org/drawingml/2006/table">
            <a:tbl>
              <a:tblPr firstRow="1" firstCol="1" bandRow="1">
                <a:tableStyleId>{5C22544A-7EE6-4342-B048-85BDC9FD1C3A}</a:tableStyleId>
              </a:tblPr>
              <a:tblGrid>
                <a:gridCol w="1240836">
                  <a:extLst>
                    <a:ext uri="{9D8B030D-6E8A-4147-A177-3AD203B41FA5}">
                      <a16:colId xmlns:a16="http://schemas.microsoft.com/office/drawing/2014/main" val="888228000"/>
                    </a:ext>
                  </a:extLst>
                </a:gridCol>
                <a:gridCol w="1240836">
                  <a:extLst>
                    <a:ext uri="{9D8B030D-6E8A-4147-A177-3AD203B41FA5}">
                      <a16:colId xmlns:a16="http://schemas.microsoft.com/office/drawing/2014/main" val="4150725509"/>
                    </a:ext>
                  </a:extLst>
                </a:gridCol>
                <a:gridCol w="1240836">
                  <a:extLst>
                    <a:ext uri="{9D8B030D-6E8A-4147-A177-3AD203B41FA5}">
                      <a16:colId xmlns:a16="http://schemas.microsoft.com/office/drawing/2014/main" val="1128997336"/>
                    </a:ext>
                  </a:extLst>
                </a:gridCol>
                <a:gridCol w="1240836">
                  <a:extLst>
                    <a:ext uri="{9D8B030D-6E8A-4147-A177-3AD203B41FA5}">
                      <a16:colId xmlns:a16="http://schemas.microsoft.com/office/drawing/2014/main" val="1451777944"/>
                    </a:ext>
                  </a:extLst>
                </a:gridCol>
                <a:gridCol w="1240836">
                  <a:extLst>
                    <a:ext uri="{9D8B030D-6E8A-4147-A177-3AD203B41FA5}">
                      <a16:colId xmlns:a16="http://schemas.microsoft.com/office/drawing/2014/main" val="1361771874"/>
                    </a:ext>
                  </a:extLst>
                </a:gridCol>
              </a:tblGrid>
              <a:tr h="425862">
                <a:tc>
                  <a:txBody>
                    <a:bodyPr/>
                    <a:lstStyle/>
                    <a:p>
                      <a:pPr marL="0" marR="0">
                        <a:spcBef>
                          <a:spcPts val="0"/>
                        </a:spcBef>
                        <a:spcAft>
                          <a:spcPts val="0"/>
                        </a:spcAft>
                      </a:pPr>
                      <a:r>
                        <a:rPr lang="en-US" sz="1050" dirty="0">
                          <a:effectLst/>
                        </a:rPr>
                        <a:t>Academic</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050" dirty="0">
                          <a:effectLst/>
                        </a:rPr>
                        <a:t>Contribution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050" dirty="0">
                          <a:effectLst/>
                        </a:rPr>
                        <a:t>Market/Appeal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050" dirty="0">
                          <a:effectLst/>
                        </a:rPr>
                        <a:t>Personnel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800" dirty="0">
                          <a:effectLst/>
                        </a:rPr>
                        <a:t>Operational Efficiency/ Financial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38965110"/>
                  </a:ext>
                </a:extLst>
              </a:tr>
              <a:tr h="156453">
                <a:tc gridSpan="5">
                  <a:txBody>
                    <a:bodyPr/>
                    <a:lstStyle/>
                    <a:p>
                      <a:pPr marL="0" marR="0" algn="ctr">
                        <a:spcBef>
                          <a:spcPts val="0"/>
                        </a:spcBef>
                        <a:spcAft>
                          <a:spcPts val="0"/>
                        </a:spcAft>
                      </a:pPr>
                      <a:r>
                        <a:rPr lang="en-US" sz="1050" dirty="0">
                          <a:effectLst/>
                        </a:rPr>
                        <a:t>Quantitative Measures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86900026"/>
                  </a:ext>
                </a:extLst>
              </a:tr>
              <a:tr h="268206">
                <a:tc>
                  <a:txBody>
                    <a:bodyPr/>
                    <a:lstStyle/>
                    <a:p>
                      <a:pPr marL="0" marR="0">
                        <a:spcBef>
                          <a:spcPts val="0"/>
                        </a:spcBef>
                        <a:spcAft>
                          <a:spcPts val="0"/>
                        </a:spcAft>
                      </a:pPr>
                      <a:r>
                        <a:rPr lang="en-US" sz="900" b="0" dirty="0">
                          <a:solidFill>
                            <a:schemeClr val="tx1"/>
                          </a:solidFill>
                          <a:effectLst/>
                        </a:rPr>
                        <a:t>Graduation rate by exit major</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E7F1FA"/>
                    </a:solidFill>
                  </a:tcPr>
                </a:tc>
                <a:tc>
                  <a:txBody>
                    <a:bodyPr/>
                    <a:lstStyle/>
                    <a:p>
                      <a:pPr marL="0" marR="0">
                        <a:spcBef>
                          <a:spcPts val="0"/>
                        </a:spcBef>
                        <a:spcAft>
                          <a:spcPts val="0"/>
                        </a:spcAft>
                      </a:pPr>
                      <a:r>
                        <a:rPr lang="en-US" sz="900" dirty="0">
                          <a:effectLst/>
                        </a:rPr>
                        <a:t>Contribution to the Core (UG only)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E7F1FA"/>
                    </a:solidFill>
                  </a:tcPr>
                </a:tc>
                <a:tc>
                  <a:txBody>
                    <a:bodyPr/>
                    <a:lstStyle/>
                    <a:p>
                      <a:pPr marL="0" marR="0">
                        <a:spcBef>
                          <a:spcPts val="0"/>
                        </a:spcBef>
                        <a:spcAft>
                          <a:spcPts val="0"/>
                        </a:spcAft>
                      </a:pPr>
                      <a:r>
                        <a:rPr lang="en-US" sz="900" dirty="0">
                          <a:effectLst/>
                        </a:rPr>
                        <a:t>Student enrollment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E7F1FA"/>
                    </a:solidFill>
                  </a:tcPr>
                </a:tc>
                <a:tc>
                  <a:txBody>
                    <a:bodyPr/>
                    <a:lstStyle/>
                    <a:p>
                      <a:pPr marL="0" marR="0">
                        <a:spcBef>
                          <a:spcPts val="0"/>
                        </a:spcBef>
                        <a:spcAft>
                          <a:spcPts val="0"/>
                        </a:spcAft>
                      </a:pPr>
                      <a:r>
                        <a:rPr lang="en-US" sz="900" dirty="0">
                          <a:effectLst/>
                        </a:rPr>
                        <a:t>Student/Faculty ratio by major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E7F1FA"/>
                    </a:solidFill>
                  </a:tcPr>
                </a:tc>
                <a:tc>
                  <a:txBody>
                    <a:bodyPr/>
                    <a:lstStyle/>
                    <a:p>
                      <a:pPr marL="0" marR="0">
                        <a:spcBef>
                          <a:spcPts val="0"/>
                        </a:spcBef>
                        <a:spcAft>
                          <a:spcPts val="0"/>
                        </a:spcAft>
                      </a:pPr>
                      <a:r>
                        <a:rPr lang="en-US" sz="900" dirty="0">
                          <a:effectLst/>
                        </a:rPr>
                        <a:t>Avg. section size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solidFill>
                      <a:srgbClr val="E7F1FA"/>
                    </a:solidFill>
                  </a:tcPr>
                </a:tc>
                <a:extLst>
                  <a:ext uri="{0D108BD9-81ED-4DB2-BD59-A6C34878D82A}">
                    <a16:rowId xmlns:a16="http://schemas.microsoft.com/office/drawing/2014/main" val="2642755811"/>
                  </a:ext>
                </a:extLst>
              </a:tr>
              <a:tr h="268206">
                <a:tc>
                  <a:txBody>
                    <a:bodyPr/>
                    <a:lstStyle/>
                    <a:p>
                      <a:pPr marL="0" marR="0">
                        <a:spcBef>
                          <a:spcPts val="0"/>
                        </a:spcBef>
                        <a:spcAft>
                          <a:spcPts val="0"/>
                        </a:spcAft>
                      </a:pPr>
                      <a:r>
                        <a:rPr lang="en-US" sz="900" b="0" dirty="0">
                          <a:solidFill>
                            <a:schemeClr val="tx1"/>
                          </a:solidFill>
                          <a:effectLst/>
                        </a:rPr>
                        <a:t>Major GPA by exit major</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CCE3F5"/>
                    </a:solidFill>
                  </a:tcPr>
                </a:tc>
                <a:tc>
                  <a:txBody>
                    <a:bodyPr/>
                    <a:lstStyle/>
                    <a:p>
                      <a:pPr marL="0" marR="0">
                        <a:spcBef>
                          <a:spcPts val="0"/>
                        </a:spcBef>
                        <a:spcAft>
                          <a:spcPts val="0"/>
                        </a:spcAft>
                      </a:pPr>
                      <a:r>
                        <a:rPr lang="en-US" sz="900" dirty="0">
                          <a:effectLst/>
                        </a:rPr>
                        <a:t># of faculty per student major ratio</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CCE3F5"/>
                    </a:solidFill>
                  </a:tcPr>
                </a:tc>
                <a:tc>
                  <a:txBody>
                    <a:bodyPr/>
                    <a:lstStyle/>
                    <a:p>
                      <a:pPr marL="0" marR="0">
                        <a:spcBef>
                          <a:spcPts val="0"/>
                        </a:spcBef>
                        <a:spcAft>
                          <a:spcPts val="0"/>
                        </a:spcAft>
                      </a:pPr>
                      <a:r>
                        <a:rPr lang="en-US" sz="900" dirty="0">
                          <a:effectLst/>
                        </a:rPr>
                        <a:t>Student major mobility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Faculty rank distribution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a:effectLst/>
                        </a:rPr>
                        <a:t>Seats filled per section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04404207"/>
                  </a:ext>
                </a:extLst>
              </a:tr>
              <a:tr h="268206">
                <a:tc>
                  <a:txBody>
                    <a:bodyPr/>
                    <a:lstStyle/>
                    <a:p>
                      <a:pPr marL="0" marR="0">
                        <a:spcBef>
                          <a:spcPts val="0"/>
                        </a:spcBef>
                        <a:spcAft>
                          <a:spcPts val="0"/>
                        </a:spcAft>
                      </a:pPr>
                      <a:r>
                        <a:rPr lang="en-US" sz="900" b="0" dirty="0">
                          <a:solidFill>
                            <a:schemeClr val="tx1"/>
                          </a:solidFill>
                          <a:effectLst/>
                        </a:rPr>
                        <a:t>Time to  degree by exit major</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E7F1FA"/>
                    </a:solidFill>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E7F1FA"/>
                    </a:solidFill>
                  </a:tcPr>
                </a:tc>
                <a:tc>
                  <a:txBody>
                    <a:bodyPr/>
                    <a:lstStyle/>
                    <a:p>
                      <a:pPr marL="0" marR="0">
                        <a:spcBef>
                          <a:spcPts val="0"/>
                        </a:spcBef>
                        <a:spcAft>
                          <a:spcPts val="0"/>
                        </a:spcAft>
                      </a:pPr>
                      <a:r>
                        <a:rPr lang="en-US" sz="900" dirty="0">
                          <a:effectLst/>
                        </a:rPr>
                        <a:t>Degrees awarded – historically at JCU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E7F1FA"/>
                    </a:solidFill>
                  </a:tcPr>
                </a:tc>
                <a:tc>
                  <a:txBody>
                    <a:bodyPr/>
                    <a:lstStyle/>
                    <a:p>
                      <a:pPr marL="0" marR="0">
                        <a:spcBef>
                          <a:spcPts val="0"/>
                        </a:spcBef>
                        <a:spcAft>
                          <a:spcPts val="0"/>
                        </a:spcAft>
                      </a:pPr>
                      <a:r>
                        <a:rPr lang="en-US" sz="900">
                          <a:effectLst/>
                        </a:rPr>
                        <a:t>Student credit hour production by rank</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a:effectLst/>
                        </a:rPr>
                        <a:t>Course capacity utilization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32431567"/>
                  </a:ext>
                </a:extLst>
              </a:tr>
              <a:tr h="552042">
                <a:tc>
                  <a:txBody>
                    <a:bodyPr/>
                    <a:lstStyle/>
                    <a:p>
                      <a:pPr marL="0" marR="0">
                        <a:spcBef>
                          <a:spcPts val="0"/>
                        </a:spcBef>
                        <a:spcAft>
                          <a:spcPts val="0"/>
                        </a:spcAft>
                      </a:pPr>
                      <a:r>
                        <a:rPr lang="en-US" sz="900" b="0" dirty="0">
                          <a:solidFill>
                            <a:schemeClr val="tx1"/>
                          </a:solidFill>
                          <a:effectLst/>
                        </a:rPr>
                        <a:t>Student diversity</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CCE3F5"/>
                    </a:solidFill>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CCE3F5"/>
                    </a:solidFill>
                  </a:tcPr>
                </a:tc>
                <a:tc>
                  <a:txBody>
                    <a:bodyPr/>
                    <a:lstStyle/>
                    <a:p>
                      <a:pPr marL="0" marR="0">
                        <a:spcBef>
                          <a:spcPts val="0"/>
                        </a:spcBef>
                        <a:spcAft>
                          <a:spcPts val="0"/>
                        </a:spcAft>
                      </a:pPr>
                      <a:r>
                        <a:rPr lang="en-US" sz="900" dirty="0">
                          <a:effectLst/>
                        </a:rPr>
                        <a:t>Degrees awarded nationwide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 SCH taught by adjunct faculty</a:t>
                      </a:r>
                    </a:p>
                    <a:p>
                      <a:pPr marL="287338" marR="0" lvl="0" indent="-117475">
                        <a:spcBef>
                          <a:spcPts val="0"/>
                        </a:spcBef>
                        <a:spcAft>
                          <a:spcPts val="0"/>
                        </a:spcAft>
                        <a:buFont typeface="Calibri" panose="020F0502020204030204" pitchFamily="34" charset="0"/>
                        <a:buChar char="-"/>
                      </a:pPr>
                      <a:r>
                        <a:rPr lang="en-US" sz="900" dirty="0">
                          <a:effectLst/>
                        </a:rPr>
                        <a:t>By intro level</a:t>
                      </a:r>
                    </a:p>
                    <a:p>
                      <a:pPr marL="287338" marR="0" lvl="0" indent="-117475">
                        <a:spcBef>
                          <a:spcPts val="0"/>
                        </a:spcBef>
                        <a:spcAft>
                          <a:spcPts val="0"/>
                        </a:spcAft>
                        <a:buFont typeface="Calibri" panose="020F0502020204030204" pitchFamily="34" charset="0"/>
                        <a:buChar char="-"/>
                      </a:pPr>
                      <a:r>
                        <a:rPr lang="en-US" sz="900" dirty="0">
                          <a:effectLst/>
                        </a:rPr>
                        <a:t>By upper level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a:effectLst/>
                        </a:rPr>
                        <a:t>SCH Generated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72727283"/>
                  </a:ext>
                </a:extLst>
              </a:tr>
              <a:tr h="268206">
                <a:tc>
                  <a:txBody>
                    <a:bodyPr/>
                    <a:lstStyle/>
                    <a:p>
                      <a:pPr marL="0" marR="0">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E7F1FA"/>
                    </a:solidFill>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E7F1FA"/>
                    </a:solidFill>
                  </a:tcPr>
                </a:tc>
                <a:tc>
                  <a:txBody>
                    <a:bodyPr/>
                    <a:lstStyle/>
                    <a:p>
                      <a:pPr marL="0" marR="0">
                        <a:spcBef>
                          <a:spcPts val="0"/>
                        </a:spcBef>
                        <a:spcAft>
                          <a:spcPts val="0"/>
                        </a:spcAft>
                      </a:pPr>
                      <a:r>
                        <a:rPr lang="en-US" sz="900" dirty="0">
                          <a:effectLst/>
                        </a:rPr>
                        <a:t>Persistence by entry major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Faculty diversity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a:effectLst/>
                        </a:rPr>
                        <a:t>SCH Taught</a:t>
                      </a:r>
                    </a:p>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79393740"/>
                  </a:ext>
                </a:extLst>
              </a:tr>
              <a:tr h="268206">
                <a:tc>
                  <a:txBody>
                    <a:bodyPr/>
                    <a:lstStyle/>
                    <a:p>
                      <a:pPr marL="0" marR="0">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CCE3F5"/>
                    </a:solidFill>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CCE3F5"/>
                    </a:solidFill>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a:effectLst/>
                        </a:rPr>
                        <a:t>Program Costs/SCH Taught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49990002"/>
                  </a:ext>
                </a:extLst>
              </a:tr>
              <a:tr h="268206">
                <a:tc>
                  <a:txBody>
                    <a:bodyPr/>
                    <a:lstStyle/>
                    <a:p>
                      <a:pPr marL="0" marR="0">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E7F1FA"/>
                    </a:solidFill>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E7F1FA"/>
                    </a:solidFill>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Grad – Revenue/SCH</a:t>
                      </a:r>
                    </a:p>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472715149"/>
                  </a:ext>
                </a:extLst>
              </a:tr>
              <a:tr h="163903">
                <a:tc gridSpan="5">
                  <a:txBody>
                    <a:bodyPr/>
                    <a:lstStyle/>
                    <a:p>
                      <a:pPr marL="0" marR="0" algn="ctr">
                        <a:spcBef>
                          <a:spcPts val="0"/>
                        </a:spcBef>
                        <a:spcAft>
                          <a:spcPts val="0"/>
                        </a:spcAft>
                      </a:pPr>
                      <a:r>
                        <a:rPr lang="en-US" sz="1100" b="1" dirty="0">
                          <a:solidFill>
                            <a:schemeClr val="bg1"/>
                          </a:solidFill>
                          <a:effectLst/>
                        </a:rPr>
                        <a:t>Qualitative Measures</a:t>
                      </a:r>
                      <a:endPar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50330358"/>
                  </a:ext>
                </a:extLst>
              </a:tr>
              <a:tr h="268206">
                <a:tc>
                  <a:txBody>
                    <a:bodyPr/>
                    <a:lstStyle/>
                    <a:p>
                      <a:pPr marL="0" marR="0">
                        <a:spcBef>
                          <a:spcPts val="0"/>
                        </a:spcBef>
                        <a:spcAft>
                          <a:spcPts val="0"/>
                        </a:spcAft>
                      </a:pPr>
                      <a:r>
                        <a:rPr lang="en-US" sz="900" b="0" dirty="0">
                          <a:solidFill>
                            <a:schemeClr val="tx1"/>
                          </a:solidFill>
                          <a:effectLst/>
                        </a:rPr>
                        <a:t>Academic quality </a:t>
                      </a:r>
                    </a:p>
                    <a:p>
                      <a:pPr marL="0" marR="0">
                        <a:spcBef>
                          <a:spcPts val="0"/>
                        </a:spcBef>
                        <a:spcAft>
                          <a:spcPts val="0"/>
                        </a:spcAft>
                      </a:pPr>
                      <a:r>
                        <a:rPr lang="en-US" sz="900" b="0" dirty="0">
                          <a:solidFill>
                            <a:schemeClr val="tx1"/>
                          </a:solidFill>
                          <a:effectLst/>
                        </a:rPr>
                        <a:t> </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E7F1FA"/>
                    </a:solidFill>
                  </a:tcPr>
                </a:tc>
                <a:tc>
                  <a:txBody>
                    <a:bodyPr/>
                    <a:lstStyle/>
                    <a:p>
                      <a:pPr marL="0" marR="0">
                        <a:spcBef>
                          <a:spcPts val="0"/>
                        </a:spcBef>
                        <a:spcAft>
                          <a:spcPts val="0"/>
                        </a:spcAft>
                      </a:pPr>
                      <a:r>
                        <a:rPr lang="en-US" sz="900" dirty="0">
                          <a:effectLst/>
                        </a:rPr>
                        <a:t>Student Engagement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E7F1FA"/>
                    </a:solidFill>
                  </a:tcPr>
                </a:tc>
                <a:tc>
                  <a:txBody>
                    <a:bodyPr/>
                    <a:lstStyle/>
                    <a:p>
                      <a:pPr marL="0" marR="0">
                        <a:spcBef>
                          <a:spcPts val="0"/>
                        </a:spcBef>
                        <a:spcAft>
                          <a:spcPts val="0"/>
                        </a:spcAft>
                      </a:pPr>
                      <a:r>
                        <a:rPr lang="en-US" sz="900" dirty="0">
                          <a:effectLst/>
                        </a:rPr>
                        <a:t>Future career demand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Faculty Reputation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a:effectLst/>
                        </a:rPr>
                        <a:t>Use of allocated resources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04078439"/>
                  </a:ext>
                </a:extLst>
              </a:tr>
              <a:tr h="402309">
                <a:tc>
                  <a:txBody>
                    <a:bodyPr/>
                    <a:lstStyle/>
                    <a:p>
                      <a:pPr marL="0" marR="0">
                        <a:spcBef>
                          <a:spcPts val="0"/>
                        </a:spcBef>
                        <a:spcAft>
                          <a:spcPts val="0"/>
                        </a:spcAft>
                      </a:pPr>
                      <a:r>
                        <a:rPr lang="en-US" sz="900" b="0" dirty="0">
                          <a:solidFill>
                            <a:schemeClr val="tx1"/>
                          </a:solidFill>
                          <a:effectLst/>
                        </a:rPr>
                        <a:t>Achievement of program SLOs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CCE3F5"/>
                    </a:solidFill>
                  </a:tcPr>
                </a:tc>
                <a:tc>
                  <a:txBody>
                    <a:bodyPr/>
                    <a:lstStyle/>
                    <a:p>
                      <a:pPr marL="0" marR="0">
                        <a:spcBef>
                          <a:spcPts val="0"/>
                        </a:spcBef>
                        <a:spcAft>
                          <a:spcPts val="0"/>
                        </a:spcAft>
                      </a:pPr>
                      <a:r>
                        <a:rPr lang="en-US" sz="900" dirty="0">
                          <a:effectLst/>
                        </a:rPr>
                        <a:t>High Impact Practices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CCE3F5"/>
                    </a:solidFill>
                  </a:tcPr>
                </a:tc>
                <a:tc>
                  <a:txBody>
                    <a:bodyPr/>
                    <a:lstStyle/>
                    <a:p>
                      <a:pPr marL="0" marR="0">
                        <a:spcBef>
                          <a:spcPts val="0"/>
                        </a:spcBef>
                        <a:spcAft>
                          <a:spcPts val="0"/>
                        </a:spcAft>
                      </a:pPr>
                      <a:r>
                        <a:rPr lang="en-US" sz="900" dirty="0">
                          <a:effectLst/>
                        </a:rPr>
                        <a:t>Preparation for associated fields/outcomes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17089013"/>
                  </a:ext>
                </a:extLst>
              </a:tr>
              <a:tr h="268206">
                <a:tc>
                  <a:txBody>
                    <a:bodyPr/>
                    <a:lstStyle/>
                    <a:p>
                      <a:pPr marL="0" marR="0">
                        <a:spcBef>
                          <a:spcPts val="0"/>
                        </a:spcBef>
                        <a:spcAft>
                          <a:spcPts val="0"/>
                        </a:spcAft>
                      </a:pPr>
                      <a:r>
                        <a:rPr lang="en-US" sz="900" b="0" dirty="0">
                          <a:solidFill>
                            <a:schemeClr val="tx1"/>
                          </a:solidFill>
                          <a:effectLst/>
                        </a:rPr>
                        <a:t>Post-degree outcomes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E7F1FA"/>
                    </a:solidFill>
                  </a:tcPr>
                </a:tc>
                <a:tc>
                  <a:txBody>
                    <a:bodyPr/>
                    <a:lstStyle/>
                    <a:p>
                      <a:pPr marL="0" marR="0">
                        <a:spcBef>
                          <a:spcPts val="0"/>
                        </a:spcBef>
                        <a:spcAft>
                          <a:spcPts val="0"/>
                        </a:spcAft>
                      </a:pPr>
                      <a:r>
                        <a:rPr lang="en-US" sz="900" dirty="0">
                          <a:effectLst/>
                        </a:rPr>
                        <a:t>Contribution to Core</a:t>
                      </a:r>
                    </a:p>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E7F1FA"/>
                    </a:solidFill>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22637465"/>
                  </a:ext>
                </a:extLst>
              </a:tr>
              <a:tr h="268206">
                <a:tc>
                  <a:txBody>
                    <a:bodyPr/>
                    <a:lstStyle/>
                    <a:p>
                      <a:pPr marL="0" marR="0">
                        <a:spcBef>
                          <a:spcPts val="0"/>
                        </a:spcBef>
                        <a:spcAft>
                          <a:spcPts val="0"/>
                        </a:spcAft>
                      </a:pPr>
                      <a:r>
                        <a:rPr lang="en-US" sz="900" b="0" dirty="0">
                          <a:solidFill>
                            <a:schemeClr val="tx1"/>
                          </a:solidFill>
                          <a:effectLst/>
                        </a:rPr>
                        <a:t>Faculty scholarship and grants</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CCE3F5"/>
                    </a:solidFill>
                  </a:tcPr>
                </a:tc>
                <a:tc>
                  <a:txBody>
                    <a:bodyPr/>
                    <a:lstStyle/>
                    <a:p>
                      <a:pPr marL="0" marR="0">
                        <a:spcBef>
                          <a:spcPts val="0"/>
                        </a:spcBef>
                        <a:spcAft>
                          <a:spcPts val="0"/>
                        </a:spcAft>
                      </a:pPr>
                      <a:r>
                        <a:rPr lang="en-US" sz="900" dirty="0">
                          <a:effectLst/>
                        </a:rPr>
                        <a:t>Contribution to Mission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CCE3F5"/>
                    </a:solidFill>
                  </a:tcPr>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04790310"/>
                  </a:ext>
                </a:extLst>
              </a:tr>
              <a:tr h="134103">
                <a:tc>
                  <a:txBody>
                    <a:bodyPr/>
                    <a:lstStyle/>
                    <a:p>
                      <a:pPr marL="0" marR="0">
                        <a:spcBef>
                          <a:spcPts val="0"/>
                        </a:spcBef>
                        <a:spcAft>
                          <a:spcPts val="0"/>
                        </a:spcAft>
                      </a:pPr>
                      <a:r>
                        <a:rPr lang="en-US" sz="900" b="0" dirty="0">
                          <a:solidFill>
                            <a:schemeClr val="tx1"/>
                          </a:solidFill>
                          <a:effectLst/>
                        </a:rPr>
                        <a:t>Faculty service</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solidFill>
                      <a:srgbClr val="E7F1FA"/>
                    </a:solidFill>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solidFill>
                      <a:srgbClr val="E7F1FA"/>
                    </a:solidFill>
                  </a:tcPr>
                </a:tc>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534620651"/>
                  </a:ext>
                </a:extLst>
              </a:tr>
              <a:tr h="268206">
                <a:tc>
                  <a:txBody>
                    <a:bodyPr/>
                    <a:lstStyle/>
                    <a:p>
                      <a:pPr marL="0" marR="0">
                        <a:spcBef>
                          <a:spcPts val="0"/>
                        </a:spcBef>
                        <a:spcAft>
                          <a:spcPts val="0"/>
                        </a:spcAft>
                      </a:pPr>
                      <a:r>
                        <a:rPr lang="en-US" sz="900" b="0" dirty="0">
                          <a:solidFill>
                            <a:schemeClr val="tx1"/>
                          </a:solidFill>
                          <a:effectLst/>
                        </a:rPr>
                        <a:t>Faculty external contribution</a:t>
                      </a:r>
                      <a:endParaRPr lang="en-US" sz="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CCE3F5"/>
                    </a:solidFill>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B w="12700" cap="flat" cmpd="sng" algn="ctr">
                      <a:solidFill>
                        <a:schemeClr val="tx1"/>
                      </a:solidFill>
                      <a:prstDash val="solid"/>
                      <a:round/>
                      <a:headEnd type="none" w="med" len="med"/>
                      <a:tailEnd type="none" w="med" len="med"/>
                    </a:lnB>
                    <a:solidFill>
                      <a:srgbClr val="CCE3F5"/>
                    </a:solidFill>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061" marR="54061"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7284118"/>
                  </a:ext>
                </a:extLst>
              </a:tr>
            </a:tbl>
          </a:graphicData>
        </a:graphic>
      </p:graphicFrame>
    </p:spTree>
    <p:extLst>
      <p:ext uri="{BB962C8B-B14F-4D97-AF65-F5344CB8AC3E}">
        <p14:creationId xmlns:p14="http://schemas.microsoft.com/office/powerpoint/2010/main" val="1191380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779" y="206374"/>
            <a:ext cx="3355906" cy="383561"/>
          </a:xfrm>
        </p:spPr>
        <p:txBody>
          <a:bodyPr/>
          <a:lstStyle/>
          <a:p>
            <a:r>
              <a:rPr lang="en-US" sz="2000" dirty="0" smtClean="0"/>
              <a:t>Example Data</a:t>
            </a:r>
            <a:endParaRPr lang="en-US" sz="2000" dirty="0"/>
          </a:p>
        </p:txBody>
      </p:sp>
      <p:pic>
        <p:nvPicPr>
          <p:cNvPr id="5" name="Content Placeholder 4"/>
          <p:cNvPicPr>
            <a:picLocks noGrp="1" noChangeAspect="1"/>
          </p:cNvPicPr>
          <p:nvPr>
            <p:ph idx="1"/>
          </p:nvPr>
        </p:nvPicPr>
        <p:blipFill>
          <a:blip r:embed="rId2"/>
          <a:stretch>
            <a:fillRect/>
          </a:stretch>
        </p:blipFill>
        <p:spPr>
          <a:xfrm>
            <a:off x="217939" y="596690"/>
            <a:ext cx="8740837" cy="3816340"/>
          </a:xfrm>
          <a:prstGeom prst="rect">
            <a:avLst/>
          </a:prstGeom>
        </p:spPr>
      </p:pic>
    </p:spTree>
    <p:extLst>
      <p:ext uri="{BB962C8B-B14F-4D97-AF65-F5344CB8AC3E}">
        <p14:creationId xmlns:p14="http://schemas.microsoft.com/office/powerpoint/2010/main" val="1536100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858" y="217252"/>
            <a:ext cx="6087979" cy="657024"/>
          </a:xfrm>
        </p:spPr>
        <p:txBody>
          <a:bodyPr/>
          <a:lstStyle/>
          <a:p>
            <a:r>
              <a:rPr lang="en-US" sz="2800" dirty="0" smtClean="0">
                <a:solidFill>
                  <a:srgbClr val="C00000"/>
                </a:solidFill>
              </a:rPr>
              <a:t>Team 2:  Academic Program Evaluation</a:t>
            </a:r>
            <a:endParaRPr lang="en-US" sz="2800" dirty="0">
              <a:solidFill>
                <a:srgbClr val="C00000"/>
              </a:solidFill>
            </a:endParaRPr>
          </a:p>
        </p:txBody>
      </p:sp>
      <p:sp>
        <p:nvSpPr>
          <p:cNvPr id="3" name="Content Placeholder 2"/>
          <p:cNvSpPr>
            <a:spLocks noGrp="1"/>
          </p:cNvSpPr>
          <p:nvPr>
            <p:ph idx="1"/>
          </p:nvPr>
        </p:nvSpPr>
        <p:spPr>
          <a:xfrm>
            <a:off x="622149" y="782283"/>
            <a:ext cx="8079400" cy="3876507"/>
          </a:xfrm>
        </p:spPr>
        <p:txBody>
          <a:bodyPr/>
          <a:lstStyle/>
          <a:p>
            <a:pPr marL="0" indent="0">
              <a:spcBef>
                <a:spcPts val="0"/>
              </a:spcBef>
              <a:buNone/>
            </a:pPr>
            <a:r>
              <a:rPr lang="en-US" sz="2000" dirty="0" smtClean="0"/>
              <a:t>Program Evaluation Metrics</a:t>
            </a:r>
          </a:p>
          <a:p>
            <a:pPr marL="228600" indent="-228600">
              <a:spcBef>
                <a:spcPts val="0"/>
              </a:spcBef>
              <a:buFont typeface="+mj-lt"/>
              <a:buAutoNum type="arabicPeriod"/>
            </a:pPr>
            <a:r>
              <a:rPr lang="en-US" sz="1400" dirty="0" smtClean="0"/>
              <a:t>Strong:</a:t>
            </a:r>
          </a:p>
          <a:p>
            <a:pPr marL="398463" indent="0">
              <a:spcBef>
                <a:spcPts val="0"/>
              </a:spcBef>
              <a:buNone/>
            </a:pPr>
            <a:r>
              <a:rPr lang="en-US" sz="1200" dirty="0" smtClean="0"/>
              <a:t>If you believe your program is strong:  How do you maintain this strong position? What are the threats to maintaining this strong position? What additional resources might assist in maintaining this strong position?</a:t>
            </a:r>
          </a:p>
          <a:p>
            <a:pPr marL="228600" indent="-228600">
              <a:spcBef>
                <a:spcPts val="0"/>
              </a:spcBef>
              <a:buFont typeface="+mj-lt"/>
              <a:buAutoNum type="arabicPeriod" startAt="2"/>
            </a:pPr>
            <a:r>
              <a:rPr lang="en-US" sz="1400" dirty="0" smtClean="0"/>
              <a:t>Solid but could be strengthened:   </a:t>
            </a:r>
          </a:p>
          <a:p>
            <a:pPr marL="398463" indent="0">
              <a:spcBef>
                <a:spcPts val="0"/>
              </a:spcBef>
              <a:buNone/>
            </a:pPr>
            <a:r>
              <a:rPr lang="en-US" sz="1200" dirty="0" smtClean="0"/>
              <a:t>What do we need to make the program better and more appealing?</a:t>
            </a:r>
          </a:p>
          <a:p>
            <a:pPr marL="228600" indent="-228600">
              <a:spcBef>
                <a:spcPts val="0"/>
              </a:spcBef>
              <a:buFont typeface="+mj-lt"/>
              <a:buAutoNum type="arabicPeriod" startAt="3"/>
            </a:pPr>
            <a:r>
              <a:rPr lang="en-US" sz="1400" dirty="0" smtClean="0"/>
              <a:t>Need of improving, whether in academic quality or in enrollment:  </a:t>
            </a:r>
          </a:p>
          <a:p>
            <a:pPr marL="398463" indent="0">
              <a:spcBef>
                <a:spcPts val="0"/>
              </a:spcBef>
              <a:buNone/>
            </a:pPr>
            <a:r>
              <a:rPr lang="en-US" sz="1200" dirty="0" smtClean="0"/>
              <a:t>What might be done to increase the program’s academic quality and appeal? What resources would be required or what barriers may exist? </a:t>
            </a:r>
          </a:p>
          <a:p>
            <a:pPr marL="228600" indent="-228600">
              <a:spcBef>
                <a:spcPts val="0"/>
              </a:spcBef>
              <a:buFont typeface="+mj-lt"/>
              <a:buAutoNum type="arabicPeriod" startAt="4"/>
            </a:pPr>
            <a:r>
              <a:rPr lang="en-US" sz="1400" dirty="0" smtClean="0"/>
              <a:t>Weak – in academic quality and/or enrollments:  </a:t>
            </a:r>
          </a:p>
          <a:p>
            <a:pPr marL="398463" indent="0">
              <a:spcBef>
                <a:spcPts val="0"/>
              </a:spcBef>
              <a:buNone/>
            </a:pPr>
            <a:r>
              <a:rPr lang="en-US" sz="1200" dirty="0" smtClean="0"/>
              <a:t>How do we strengthen the program’s academic quality? What will the impact of those plans be on enrollment? What are the critical resources necessary to assist in improving the program’s academic quality? What may be inhibiting your program from increasing in academic quality or enrollment?</a:t>
            </a:r>
          </a:p>
          <a:p>
            <a:pPr marL="0" indent="0">
              <a:spcBef>
                <a:spcPts val="0"/>
              </a:spcBef>
              <a:buNone/>
            </a:pPr>
            <a:endParaRPr lang="en-US" sz="1200" dirty="0" smtClean="0"/>
          </a:p>
          <a:p>
            <a:pPr marL="0" indent="0">
              <a:spcBef>
                <a:spcPts val="0"/>
              </a:spcBef>
              <a:buNone/>
            </a:pPr>
            <a:r>
              <a:rPr lang="en-US" sz="2000" dirty="0" smtClean="0"/>
              <a:t>Mission Fit:	</a:t>
            </a:r>
            <a:r>
              <a:rPr lang="en-US" sz="1200" dirty="0" smtClean="0"/>
              <a:t>						</a:t>
            </a:r>
            <a:r>
              <a:rPr lang="en-US" sz="2000" dirty="0" smtClean="0"/>
              <a:t>Strategic </a:t>
            </a:r>
            <a:r>
              <a:rPr lang="en-US" sz="2000" dirty="0"/>
              <a:t>Fit</a:t>
            </a:r>
            <a:r>
              <a:rPr lang="en-US" sz="2000" dirty="0" smtClean="0"/>
              <a:t>:</a:t>
            </a:r>
          </a:p>
          <a:p>
            <a:pPr marL="0" indent="0">
              <a:spcBef>
                <a:spcPts val="0"/>
              </a:spcBef>
              <a:buNone/>
            </a:pPr>
            <a:r>
              <a:rPr lang="en-US" sz="1200" dirty="0"/>
              <a:t>A.	Mission </a:t>
            </a:r>
            <a:r>
              <a:rPr lang="en-US" sz="1200" dirty="0" smtClean="0"/>
              <a:t>Critical						A.	Vision Specific</a:t>
            </a:r>
            <a:endParaRPr lang="en-US" sz="1200" dirty="0"/>
          </a:p>
          <a:p>
            <a:pPr marL="0" indent="0">
              <a:spcBef>
                <a:spcPts val="0"/>
              </a:spcBef>
              <a:buNone/>
            </a:pPr>
            <a:r>
              <a:rPr lang="en-US" sz="1200" dirty="0"/>
              <a:t>B.	Mission </a:t>
            </a:r>
            <a:r>
              <a:rPr lang="en-US" sz="1200" dirty="0" smtClean="0"/>
              <a:t>Central						B.	Vision Connected</a:t>
            </a:r>
            <a:endParaRPr lang="en-US" sz="1200" dirty="0"/>
          </a:p>
          <a:p>
            <a:pPr marL="0" indent="0">
              <a:spcBef>
                <a:spcPts val="0"/>
              </a:spcBef>
              <a:buNone/>
            </a:pPr>
            <a:r>
              <a:rPr lang="en-US" sz="1200" dirty="0"/>
              <a:t>C.	Mission </a:t>
            </a:r>
            <a:r>
              <a:rPr lang="en-US" sz="1200" dirty="0" smtClean="0"/>
              <a:t>Related						C.	Vision Supportive </a:t>
            </a:r>
            <a:r>
              <a:rPr lang="en-US" sz="1200" dirty="0"/>
              <a:t>	</a:t>
            </a:r>
            <a:endParaRPr lang="en-US" sz="1200" dirty="0" smtClean="0"/>
          </a:p>
        </p:txBody>
      </p:sp>
    </p:spTree>
    <p:extLst>
      <p:ext uri="{BB962C8B-B14F-4D97-AF65-F5344CB8AC3E}">
        <p14:creationId xmlns:p14="http://schemas.microsoft.com/office/powerpoint/2010/main" val="4066637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7858" y="217252"/>
            <a:ext cx="6087979" cy="657024"/>
          </a:xfrm>
        </p:spPr>
        <p:txBody>
          <a:bodyPr/>
          <a:lstStyle/>
          <a:p>
            <a:r>
              <a:rPr lang="en-US" sz="2800" dirty="0" smtClean="0">
                <a:solidFill>
                  <a:srgbClr val="C00000"/>
                </a:solidFill>
              </a:rPr>
              <a:t>Team 2:  Academic Program Evaluation</a:t>
            </a:r>
            <a:endParaRPr lang="en-US" sz="2800" dirty="0">
              <a:solidFill>
                <a:srgbClr val="C00000"/>
              </a:solidFill>
            </a:endParaRPr>
          </a:p>
        </p:txBody>
      </p:sp>
      <p:sp>
        <p:nvSpPr>
          <p:cNvPr id="3" name="Content Placeholder 2"/>
          <p:cNvSpPr>
            <a:spLocks noGrp="1"/>
          </p:cNvSpPr>
          <p:nvPr>
            <p:ph idx="1"/>
          </p:nvPr>
        </p:nvSpPr>
        <p:spPr>
          <a:xfrm>
            <a:off x="891052" y="789039"/>
            <a:ext cx="7927023" cy="3950868"/>
          </a:xfrm>
        </p:spPr>
        <p:txBody>
          <a:bodyPr/>
          <a:lstStyle/>
          <a:p>
            <a:pPr marL="0" indent="0">
              <a:spcBef>
                <a:spcPts val="0"/>
              </a:spcBef>
              <a:buNone/>
            </a:pPr>
            <a:r>
              <a:rPr lang="en-US" sz="1600" dirty="0" smtClean="0"/>
              <a:t>The Academic Program Evaluation Team (12 members):</a:t>
            </a:r>
          </a:p>
          <a:p>
            <a:pPr marL="685800" indent="-228600">
              <a:spcBef>
                <a:spcPts val="0"/>
              </a:spcBef>
              <a:buFontTx/>
              <a:buChar char="-"/>
            </a:pPr>
            <a:r>
              <a:rPr lang="en-US" sz="1600" dirty="0" smtClean="0"/>
              <a:t>Co-Chaired by Associate Academic Vice President</a:t>
            </a:r>
          </a:p>
          <a:p>
            <a:pPr marL="685800" indent="-228600">
              <a:spcBef>
                <a:spcPts val="0"/>
              </a:spcBef>
              <a:buFontTx/>
              <a:buChar char="-"/>
            </a:pPr>
            <a:r>
              <a:rPr lang="en-US" sz="1600" dirty="0" smtClean="0"/>
              <a:t>2 Associate Deans</a:t>
            </a:r>
          </a:p>
          <a:p>
            <a:pPr marL="685800" indent="-228600">
              <a:spcBef>
                <a:spcPts val="0"/>
              </a:spcBef>
              <a:buFontTx/>
              <a:buChar char="-"/>
            </a:pPr>
            <a:r>
              <a:rPr lang="en-US" sz="1600" dirty="0" smtClean="0"/>
              <a:t>Chair, Faculty Council</a:t>
            </a:r>
          </a:p>
          <a:p>
            <a:pPr marL="685800" indent="-228600">
              <a:spcBef>
                <a:spcPts val="0"/>
              </a:spcBef>
              <a:buFontTx/>
              <a:buChar char="-"/>
            </a:pPr>
            <a:r>
              <a:rPr lang="en-US" sz="1600" dirty="0" smtClean="0"/>
              <a:t>7 Faculty</a:t>
            </a:r>
          </a:p>
          <a:p>
            <a:pPr marL="685800" indent="-228600">
              <a:spcBef>
                <a:spcPts val="0"/>
              </a:spcBef>
              <a:buFontTx/>
              <a:buChar char="-"/>
            </a:pPr>
            <a:r>
              <a:rPr lang="en-US" sz="1600" dirty="0" smtClean="0"/>
              <a:t>1 Academic Staff </a:t>
            </a:r>
          </a:p>
          <a:p>
            <a:pPr marL="0" indent="0">
              <a:spcBef>
                <a:spcPts val="0"/>
              </a:spcBef>
              <a:buNone/>
            </a:pPr>
            <a:endParaRPr lang="en-US" sz="1800" dirty="0"/>
          </a:p>
          <a:p>
            <a:pPr marL="0" indent="0">
              <a:spcBef>
                <a:spcPts val="0"/>
              </a:spcBef>
              <a:buNone/>
            </a:pPr>
            <a:r>
              <a:rPr lang="en-US" sz="1800" dirty="0" smtClean="0"/>
              <a:t>CHARGE:  For each program, evaluate:</a:t>
            </a:r>
            <a:endParaRPr lang="en-US" sz="1800" dirty="0"/>
          </a:p>
          <a:p>
            <a:pPr marL="517525" indent="-171450">
              <a:spcBef>
                <a:spcPts val="0"/>
              </a:spcBef>
            </a:pPr>
            <a:r>
              <a:rPr lang="en-US" sz="1800" dirty="0" smtClean="0"/>
              <a:t>Strengths </a:t>
            </a:r>
            <a:r>
              <a:rPr lang="en-US" sz="1800" dirty="0"/>
              <a:t>and </a:t>
            </a:r>
            <a:r>
              <a:rPr lang="en-US" sz="1800" dirty="0" smtClean="0"/>
              <a:t>weaknesses, potential </a:t>
            </a:r>
            <a:r>
              <a:rPr lang="en-US" sz="1800" dirty="0"/>
              <a:t>for growth</a:t>
            </a:r>
          </a:p>
          <a:p>
            <a:pPr marL="517525" indent="-171450">
              <a:spcBef>
                <a:spcPts val="0"/>
              </a:spcBef>
            </a:pPr>
            <a:r>
              <a:rPr lang="en-US" sz="1800" dirty="0" smtClean="0"/>
              <a:t>Current assets and efficiencies</a:t>
            </a:r>
            <a:endParaRPr lang="en-US" sz="1800" dirty="0"/>
          </a:p>
          <a:p>
            <a:pPr marL="517525" indent="-171450">
              <a:spcBef>
                <a:spcPts val="0"/>
              </a:spcBef>
            </a:pPr>
            <a:r>
              <a:rPr lang="en-US" sz="1800" dirty="0" smtClean="0"/>
              <a:t>Areas </a:t>
            </a:r>
            <a:r>
              <a:rPr lang="en-US" sz="1800" dirty="0"/>
              <a:t>for future </a:t>
            </a:r>
            <a:r>
              <a:rPr lang="en-US" sz="1800" dirty="0" smtClean="0"/>
              <a:t>growth</a:t>
            </a:r>
          </a:p>
          <a:p>
            <a:pPr marL="517525" indent="-171450">
              <a:spcBef>
                <a:spcPts val="0"/>
              </a:spcBef>
            </a:pPr>
            <a:r>
              <a:rPr lang="en-US" sz="1800" dirty="0" smtClean="0"/>
              <a:t>Challenge our self-evaluations</a:t>
            </a:r>
          </a:p>
          <a:p>
            <a:pPr marL="0" indent="0">
              <a:spcBef>
                <a:spcPts val="0"/>
              </a:spcBef>
              <a:buNone/>
            </a:pPr>
            <a:endParaRPr lang="en-US" sz="1800" dirty="0" smtClean="0"/>
          </a:p>
          <a:p>
            <a:pPr marL="0" indent="0">
              <a:spcBef>
                <a:spcPts val="0"/>
              </a:spcBef>
              <a:buNone/>
            </a:pPr>
            <a:r>
              <a:rPr lang="en-US" sz="1600" dirty="0" smtClean="0">
                <a:solidFill>
                  <a:srgbClr val="C00000"/>
                </a:solidFill>
              </a:rPr>
              <a:t>This </a:t>
            </a:r>
            <a:r>
              <a:rPr lang="en-US" sz="1600" dirty="0">
                <a:solidFill>
                  <a:srgbClr val="C00000"/>
                </a:solidFill>
              </a:rPr>
              <a:t>will be shared back with the program </a:t>
            </a:r>
            <a:r>
              <a:rPr lang="en-US" sz="1600" dirty="0" smtClean="0">
                <a:solidFill>
                  <a:srgbClr val="C00000"/>
                </a:solidFill>
              </a:rPr>
              <a:t>and </a:t>
            </a:r>
            <a:r>
              <a:rPr lang="en-US" sz="1600" dirty="0">
                <a:solidFill>
                  <a:srgbClr val="C00000"/>
                </a:solidFill>
              </a:rPr>
              <a:t>then shared with the entire community for communal conversation</a:t>
            </a:r>
          </a:p>
          <a:p>
            <a:pPr marL="0" indent="0">
              <a:spcBef>
                <a:spcPts val="0"/>
              </a:spcBef>
              <a:buNone/>
            </a:pPr>
            <a:endParaRPr lang="en-US" sz="1800" dirty="0">
              <a:solidFill>
                <a:srgbClr val="C00000"/>
              </a:solidFill>
            </a:endParaRPr>
          </a:p>
          <a:p>
            <a:pPr marL="0" indent="0">
              <a:spcBef>
                <a:spcPts val="0"/>
              </a:spcBef>
              <a:buNone/>
            </a:pPr>
            <a:endParaRPr lang="en-US" sz="1800" dirty="0" smtClean="0"/>
          </a:p>
        </p:txBody>
      </p:sp>
    </p:spTree>
    <p:extLst>
      <p:ext uri="{BB962C8B-B14F-4D97-AF65-F5344CB8AC3E}">
        <p14:creationId xmlns:p14="http://schemas.microsoft.com/office/powerpoint/2010/main" val="2751238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4"/>
            <a:ext cx="8229600" cy="1409591"/>
          </a:xfrm>
        </p:spPr>
        <p:txBody>
          <a:bodyPr/>
          <a:lstStyle/>
          <a:p>
            <a:r>
              <a:rPr lang="en-US" dirty="0" smtClean="0"/>
              <a:t>Academic Program Evaluation Process</a:t>
            </a:r>
            <a:endParaRPr lang="en-US" dirty="0"/>
          </a:p>
        </p:txBody>
      </p:sp>
      <p:graphicFrame>
        <p:nvGraphicFramePr>
          <p:cNvPr id="5" name="Content Placeholder 4"/>
          <p:cNvGraphicFramePr>
            <a:graphicFrameLocks noGrp="1"/>
          </p:cNvGraphicFramePr>
          <p:nvPr>
            <p:ph idx="1"/>
            <p:extLst/>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9691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3455" y="825645"/>
            <a:ext cx="7843345" cy="3847614"/>
          </a:xfrm>
        </p:spPr>
        <p:txBody>
          <a:bodyPr/>
          <a:lstStyle/>
          <a:p>
            <a:pPr marL="0" indent="0">
              <a:buNone/>
            </a:pPr>
            <a:r>
              <a:rPr lang="en-US" sz="1800" dirty="0" smtClean="0"/>
              <a:t>Goals:  </a:t>
            </a:r>
            <a:endParaRPr lang="en-US" sz="1800" dirty="0"/>
          </a:p>
          <a:p>
            <a:pPr lvl="0"/>
            <a:r>
              <a:rPr lang="en-US" sz="1800" dirty="0"/>
              <a:t>Develop a prioritized list of potential new program ideas or expansion of existing programs</a:t>
            </a:r>
          </a:p>
          <a:p>
            <a:pPr lvl="1"/>
            <a:r>
              <a:rPr lang="en-US" sz="1800" dirty="0" smtClean="0"/>
              <a:t>Identify </a:t>
            </a:r>
            <a:r>
              <a:rPr lang="en-US" sz="1800" dirty="0"/>
              <a:t>the market </a:t>
            </a:r>
            <a:r>
              <a:rPr lang="en-US" sz="1800" dirty="0" smtClean="0"/>
              <a:t>strengths</a:t>
            </a:r>
            <a:endParaRPr lang="en-US" sz="1800" dirty="0"/>
          </a:p>
          <a:p>
            <a:pPr lvl="1"/>
            <a:r>
              <a:rPr lang="en-US" sz="1800" dirty="0" smtClean="0"/>
              <a:t>Identify </a:t>
            </a:r>
            <a:r>
              <a:rPr lang="en-US" sz="1800" dirty="0"/>
              <a:t>the gaps in our resources </a:t>
            </a:r>
            <a:endParaRPr lang="en-US" sz="1800" dirty="0" smtClean="0"/>
          </a:p>
          <a:p>
            <a:pPr lvl="1"/>
            <a:r>
              <a:rPr lang="en-US" sz="1800" dirty="0" smtClean="0"/>
              <a:t>Guided </a:t>
            </a:r>
            <a:r>
              <a:rPr lang="en-US" sz="1800" dirty="0"/>
              <a:t>by </a:t>
            </a:r>
            <a:r>
              <a:rPr lang="en-US" sz="1800" dirty="0" smtClean="0"/>
              <a:t>priorities </a:t>
            </a:r>
            <a:r>
              <a:rPr lang="en-US" sz="1800" dirty="0"/>
              <a:t>identified in the vision statement </a:t>
            </a:r>
          </a:p>
          <a:p>
            <a:pPr lvl="1"/>
            <a:r>
              <a:rPr lang="en-US" sz="1800" dirty="0" smtClean="0"/>
              <a:t>Improve </a:t>
            </a:r>
            <a:r>
              <a:rPr lang="en-US" sz="1800" dirty="0"/>
              <a:t>the overall quality and </a:t>
            </a:r>
            <a:r>
              <a:rPr lang="en-US" sz="1800" i="1" dirty="0"/>
              <a:t>market appeal</a:t>
            </a:r>
            <a:r>
              <a:rPr lang="en-US" sz="1800" dirty="0"/>
              <a:t> of John Carroll’s academic </a:t>
            </a:r>
            <a:r>
              <a:rPr lang="en-US" sz="1800" dirty="0" smtClean="0"/>
              <a:t>enterprise</a:t>
            </a:r>
            <a:r>
              <a:rPr lang="en-US" sz="1800" dirty="0"/>
              <a:t> </a:t>
            </a:r>
          </a:p>
          <a:p>
            <a:r>
              <a:rPr lang="en-US" sz="1800" dirty="0" smtClean="0"/>
              <a:t>Market-based data</a:t>
            </a:r>
          </a:p>
          <a:p>
            <a:r>
              <a:rPr lang="en-US" sz="1800" dirty="0" smtClean="0"/>
              <a:t>Does not </a:t>
            </a:r>
            <a:r>
              <a:rPr lang="en-US" sz="1800" dirty="0"/>
              <a:t>replace the usual curricular proposal </a:t>
            </a:r>
            <a:r>
              <a:rPr lang="en-US" sz="1800" dirty="0" smtClean="0"/>
              <a:t>process.</a:t>
            </a:r>
            <a:endParaRPr lang="en-US" sz="1800" dirty="0"/>
          </a:p>
          <a:p>
            <a:pPr marL="227013" lvl="1" indent="0">
              <a:buNone/>
            </a:pPr>
            <a:endParaRPr lang="en-US" sz="1800" dirty="0" smtClean="0"/>
          </a:p>
        </p:txBody>
      </p:sp>
      <p:sp>
        <p:nvSpPr>
          <p:cNvPr id="6" name="Title 1"/>
          <p:cNvSpPr txBox="1">
            <a:spLocks/>
          </p:cNvSpPr>
          <p:nvPr/>
        </p:nvSpPr>
        <p:spPr bwMode="auto">
          <a:xfrm>
            <a:off x="1687858" y="217252"/>
            <a:ext cx="6087979" cy="657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400" kern="1200">
                <a:solidFill>
                  <a:schemeClr val="tx2"/>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a:lstStyle>
          <a:p>
            <a:r>
              <a:rPr lang="en-US" sz="2800" dirty="0" smtClean="0">
                <a:solidFill>
                  <a:srgbClr val="C00000"/>
                </a:solidFill>
              </a:rPr>
              <a:t>Team 3:  New Program Creation</a:t>
            </a:r>
            <a:endParaRPr lang="en-US" sz="2800" dirty="0">
              <a:solidFill>
                <a:srgbClr val="C00000"/>
              </a:solidFill>
            </a:endParaRPr>
          </a:p>
        </p:txBody>
      </p:sp>
    </p:spTree>
    <p:extLst>
      <p:ext uri="{BB962C8B-B14F-4D97-AF65-F5344CB8AC3E}">
        <p14:creationId xmlns:p14="http://schemas.microsoft.com/office/powerpoint/2010/main" val="3594647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726</TotalTime>
  <Words>2791</Words>
  <Application>Microsoft Office PowerPoint</Application>
  <PresentationFormat>On-screen Show (16:9)</PresentationFormat>
  <Paragraphs>367</Paragraphs>
  <Slides>26</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MS Gothic</vt:lpstr>
      <vt:lpstr>ＭＳ Ｐゴシック</vt:lpstr>
      <vt:lpstr>ＭＳ Ｐゴシック</vt:lpstr>
      <vt:lpstr>Arial</vt:lpstr>
      <vt:lpstr>Calibri</vt:lpstr>
      <vt:lpstr>Merriweather</vt:lpstr>
      <vt:lpstr>Times New Roman</vt:lpstr>
      <vt:lpstr>Office Theme</vt:lpstr>
      <vt:lpstr>Community Forum Strategic Plan Progress  Academic Plans:  Teams 2 &amp; 3 Enrollment Plan:  Team 4</vt:lpstr>
      <vt:lpstr>PowerPoint Presentation</vt:lpstr>
      <vt:lpstr>Team 2:  Academic Program Evaluation</vt:lpstr>
      <vt:lpstr>Data Matrix</vt:lpstr>
      <vt:lpstr>Example Data</vt:lpstr>
      <vt:lpstr>Team 2:  Academic Program Evaluation</vt:lpstr>
      <vt:lpstr>Team 2:  Academic Program Evaluation</vt:lpstr>
      <vt:lpstr>Academic Program Evaluation Process</vt:lpstr>
      <vt:lpstr>PowerPoint Presentation</vt:lpstr>
      <vt:lpstr>PowerPoint Presentation</vt:lpstr>
      <vt:lpstr>PowerPoint Presentation</vt:lpstr>
      <vt:lpstr>New Program Creation Process</vt:lpstr>
      <vt:lpstr>PowerPoint Presentation</vt:lpstr>
      <vt:lpstr>Questions?</vt:lpstr>
      <vt:lpstr>Goal Team 4: Enrollment Strategy &amp; Support</vt:lpstr>
      <vt:lpstr>Team Progress to Date</vt:lpstr>
      <vt:lpstr>Key Insights &amp; Goals for 2020 &amp; 2021-2025</vt:lpstr>
      <vt:lpstr>PowerPoint Presentation</vt:lpstr>
      <vt:lpstr>PowerPoint Presentation</vt:lpstr>
      <vt:lpstr>Graduate Studies Working Group</vt:lpstr>
      <vt:lpstr>Graduate Studies Working Group</vt:lpstr>
      <vt:lpstr>Transfer Subgroup Identified Needs &amp; Opportunities </vt:lpstr>
      <vt:lpstr>Transfers-Internal Barriers</vt:lpstr>
      <vt:lpstr>Transfers-External Barriers</vt:lpstr>
      <vt:lpstr>Diversity Subgroup Identified Needs &amp; Opportunities</vt:lpstr>
      <vt:lpstr>Questions?</vt:lpstr>
    </vt:vector>
  </TitlesOfParts>
  <Company>John Carroll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Directors Strategic Plan Progress</dc:title>
  <dc:creator>Malone, Kathleen T.</dc:creator>
  <cp:lastModifiedBy>Malone, Kathleen T.</cp:lastModifiedBy>
  <cp:revision>86</cp:revision>
  <cp:lastPrinted>2019-10-07T18:48:27Z</cp:lastPrinted>
  <dcterms:created xsi:type="dcterms:W3CDTF">2019-11-26T14:01:38Z</dcterms:created>
  <dcterms:modified xsi:type="dcterms:W3CDTF">2019-12-19T15:34:25Z</dcterms:modified>
</cp:coreProperties>
</file>