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72" r:id="rId6"/>
    <p:sldId id="262" r:id="rId7"/>
    <p:sldId id="268" r:id="rId8"/>
    <p:sldId id="259" r:id="rId9"/>
    <p:sldId id="265" r:id="rId10"/>
    <p:sldId id="260" r:id="rId11"/>
    <p:sldId id="269" r:id="rId12"/>
    <p:sldId id="261" r:id="rId13"/>
    <p:sldId id="273" r:id="rId14"/>
    <p:sldId id="270" r:id="rId15"/>
    <p:sldId id="275" r:id="rId16"/>
    <p:sldId id="277" r:id="rId17"/>
    <p:sldId id="274" r:id="rId18"/>
    <p:sldId id="263" r:id="rId19"/>
    <p:sldId id="266" r:id="rId20"/>
    <p:sldId id="267"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7" autoAdjust="0"/>
    <p:restoredTop sz="94660"/>
  </p:normalViewPr>
  <p:slideViewPr>
    <p:cSldViewPr snapToGrid="0">
      <p:cViewPr varScale="1">
        <p:scale>
          <a:sx n="104" d="100"/>
          <a:sy n="104" d="100"/>
        </p:scale>
        <p:origin x="200" y="3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3175C3-DA4E-449C-ADE1-15D2B2B66D2E}" type="datetimeFigureOut">
              <a:rPr lang="en-US" smtClean="0"/>
              <a:t>5/18/21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56F605-E9B5-49FE-8DDE-A7CCB7D8DC4D}" type="slidenum">
              <a:rPr lang="en-US" smtClean="0"/>
              <a:t>‹#›</a:t>
            </a:fld>
            <a:endParaRPr lang="en-US" dirty="0"/>
          </a:p>
        </p:txBody>
      </p:sp>
    </p:spTree>
    <p:extLst>
      <p:ext uri="{BB962C8B-B14F-4D97-AF65-F5344CB8AC3E}">
        <p14:creationId xmlns:p14="http://schemas.microsoft.com/office/powerpoint/2010/main" val="3426506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3175C3-DA4E-449C-ADE1-15D2B2B66D2E}" type="datetimeFigureOut">
              <a:rPr lang="en-US" smtClean="0"/>
              <a:t>5/18/21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56F605-E9B5-49FE-8DDE-A7CCB7D8DC4D}" type="slidenum">
              <a:rPr lang="en-US" smtClean="0"/>
              <a:t>‹#›</a:t>
            </a:fld>
            <a:endParaRPr lang="en-US" dirty="0"/>
          </a:p>
        </p:txBody>
      </p:sp>
    </p:spTree>
    <p:extLst>
      <p:ext uri="{BB962C8B-B14F-4D97-AF65-F5344CB8AC3E}">
        <p14:creationId xmlns:p14="http://schemas.microsoft.com/office/powerpoint/2010/main" val="2548632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3175C3-DA4E-449C-ADE1-15D2B2B66D2E}" type="datetimeFigureOut">
              <a:rPr lang="en-US" smtClean="0"/>
              <a:t>5/18/21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56F605-E9B5-49FE-8DDE-A7CCB7D8DC4D}" type="slidenum">
              <a:rPr lang="en-US" smtClean="0"/>
              <a:t>‹#›</a:t>
            </a:fld>
            <a:endParaRPr lang="en-US" dirty="0"/>
          </a:p>
        </p:txBody>
      </p:sp>
    </p:spTree>
    <p:extLst>
      <p:ext uri="{BB962C8B-B14F-4D97-AF65-F5344CB8AC3E}">
        <p14:creationId xmlns:p14="http://schemas.microsoft.com/office/powerpoint/2010/main" val="3940697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3175C3-DA4E-449C-ADE1-15D2B2B66D2E}" type="datetimeFigureOut">
              <a:rPr lang="en-US" smtClean="0"/>
              <a:t>5/18/21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56F605-E9B5-49FE-8DDE-A7CCB7D8DC4D}" type="slidenum">
              <a:rPr lang="en-US" smtClean="0"/>
              <a:t>‹#›</a:t>
            </a:fld>
            <a:endParaRPr lang="en-US" dirty="0"/>
          </a:p>
        </p:txBody>
      </p:sp>
    </p:spTree>
    <p:extLst>
      <p:ext uri="{BB962C8B-B14F-4D97-AF65-F5344CB8AC3E}">
        <p14:creationId xmlns:p14="http://schemas.microsoft.com/office/powerpoint/2010/main" val="3711143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3175C3-DA4E-449C-ADE1-15D2B2B66D2E}" type="datetimeFigureOut">
              <a:rPr lang="en-US" smtClean="0"/>
              <a:t>5/18/21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56F605-E9B5-49FE-8DDE-A7CCB7D8DC4D}" type="slidenum">
              <a:rPr lang="en-US" smtClean="0"/>
              <a:t>‹#›</a:t>
            </a:fld>
            <a:endParaRPr lang="en-US" dirty="0"/>
          </a:p>
        </p:txBody>
      </p:sp>
    </p:spTree>
    <p:extLst>
      <p:ext uri="{BB962C8B-B14F-4D97-AF65-F5344CB8AC3E}">
        <p14:creationId xmlns:p14="http://schemas.microsoft.com/office/powerpoint/2010/main" val="2535314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3175C3-DA4E-449C-ADE1-15D2B2B66D2E}" type="datetimeFigureOut">
              <a:rPr lang="en-US" smtClean="0"/>
              <a:t>5/18/21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56F605-E9B5-49FE-8DDE-A7CCB7D8DC4D}" type="slidenum">
              <a:rPr lang="en-US" smtClean="0"/>
              <a:t>‹#›</a:t>
            </a:fld>
            <a:endParaRPr lang="en-US" dirty="0"/>
          </a:p>
        </p:txBody>
      </p:sp>
    </p:spTree>
    <p:extLst>
      <p:ext uri="{BB962C8B-B14F-4D97-AF65-F5344CB8AC3E}">
        <p14:creationId xmlns:p14="http://schemas.microsoft.com/office/powerpoint/2010/main" val="3878704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3175C3-DA4E-449C-ADE1-15D2B2B66D2E}" type="datetimeFigureOut">
              <a:rPr lang="en-US" smtClean="0"/>
              <a:t>5/18/21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056F605-E9B5-49FE-8DDE-A7CCB7D8DC4D}" type="slidenum">
              <a:rPr lang="en-US" smtClean="0"/>
              <a:t>‹#›</a:t>
            </a:fld>
            <a:endParaRPr lang="en-US" dirty="0"/>
          </a:p>
        </p:txBody>
      </p:sp>
    </p:spTree>
    <p:extLst>
      <p:ext uri="{BB962C8B-B14F-4D97-AF65-F5344CB8AC3E}">
        <p14:creationId xmlns:p14="http://schemas.microsoft.com/office/powerpoint/2010/main" val="102239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3175C3-DA4E-449C-ADE1-15D2B2B66D2E}" type="datetimeFigureOut">
              <a:rPr lang="en-US" smtClean="0"/>
              <a:t>5/18/21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056F605-E9B5-49FE-8DDE-A7CCB7D8DC4D}" type="slidenum">
              <a:rPr lang="en-US" smtClean="0"/>
              <a:t>‹#›</a:t>
            </a:fld>
            <a:endParaRPr lang="en-US" dirty="0"/>
          </a:p>
        </p:txBody>
      </p:sp>
    </p:spTree>
    <p:extLst>
      <p:ext uri="{BB962C8B-B14F-4D97-AF65-F5344CB8AC3E}">
        <p14:creationId xmlns:p14="http://schemas.microsoft.com/office/powerpoint/2010/main" val="576607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175C3-DA4E-449C-ADE1-15D2B2B66D2E}" type="datetimeFigureOut">
              <a:rPr lang="en-US" smtClean="0"/>
              <a:t>5/18/21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056F605-E9B5-49FE-8DDE-A7CCB7D8DC4D}" type="slidenum">
              <a:rPr lang="en-US" smtClean="0"/>
              <a:t>‹#›</a:t>
            </a:fld>
            <a:endParaRPr lang="en-US" dirty="0"/>
          </a:p>
        </p:txBody>
      </p:sp>
    </p:spTree>
    <p:extLst>
      <p:ext uri="{BB962C8B-B14F-4D97-AF65-F5344CB8AC3E}">
        <p14:creationId xmlns:p14="http://schemas.microsoft.com/office/powerpoint/2010/main" val="2362084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3175C3-DA4E-449C-ADE1-15D2B2B66D2E}" type="datetimeFigureOut">
              <a:rPr lang="en-US" smtClean="0"/>
              <a:t>5/18/21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56F605-E9B5-49FE-8DDE-A7CCB7D8DC4D}" type="slidenum">
              <a:rPr lang="en-US" smtClean="0"/>
              <a:t>‹#›</a:t>
            </a:fld>
            <a:endParaRPr lang="en-US" dirty="0"/>
          </a:p>
        </p:txBody>
      </p:sp>
    </p:spTree>
    <p:extLst>
      <p:ext uri="{BB962C8B-B14F-4D97-AF65-F5344CB8AC3E}">
        <p14:creationId xmlns:p14="http://schemas.microsoft.com/office/powerpoint/2010/main" val="4081926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3175C3-DA4E-449C-ADE1-15D2B2B66D2E}" type="datetimeFigureOut">
              <a:rPr lang="en-US" smtClean="0"/>
              <a:t>5/18/21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56F605-E9B5-49FE-8DDE-A7CCB7D8DC4D}" type="slidenum">
              <a:rPr lang="en-US" smtClean="0"/>
              <a:t>‹#›</a:t>
            </a:fld>
            <a:endParaRPr lang="en-US" dirty="0"/>
          </a:p>
        </p:txBody>
      </p:sp>
    </p:spTree>
    <p:extLst>
      <p:ext uri="{BB962C8B-B14F-4D97-AF65-F5344CB8AC3E}">
        <p14:creationId xmlns:p14="http://schemas.microsoft.com/office/powerpoint/2010/main" val="4072164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175C3-DA4E-449C-ADE1-15D2B2B66D2E}" type="datetimeFigureOut">
              <a:rPr lang="en-US" smtClean="0"/>
              <a:t>5/18/21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56F605-E9B5-49FE-8DDE-A7CCB7D8DC4D}" type="slidenum">
              <a:rPr lang="en-US" smtClean="0"/>
              <a:t>‹#›</a:t>
            </a:fld>
            <a:endParaRPr lang="en-US" dirty="0"/>
          </a:p>
        </p:txBody>
      </p:sp>
    </p:spTree>
    <p:extLst>
      <p:ext uri="{BB962C8B-B14F-4D97-AF65-F5344CB8AC3E}">
        <p14:creationId xmlns:p14="http://schemas.microsoft.com/office/powerpoint/2010/main" val="9655176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vawizard.org/wiz-pdf/STAR_Method_Interviews.pdf" TargetMode="External"/><Relationship Id="rId2" Type="http://schemas.openxmlformats.org/officeDocument/2006/relationships/hyperlink" Target="https://www.themuse.com/advice/30-behavioral-interview-questions-you-should-be-ready-to-answe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eeoc.gov/facts/jobapplicant.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washington.edu/doit/videos/index.php?vid=17" TargetMode="External"/><Relationship Id="rId2" Type="http://schemas.openxmlformats.org/officeDocument/2006/relationships/hyperlink" Target="https://tartanedge.edinboro.edu/channels/candidates-with-accessibility-needs/" TargetMode="External"/><Relationship Id="rId1" Type="http://schemas.openxmlformats.org/officeDocument/2006/relationships/slideLayout" Target="../slideLayouts/slideLayout2.xml"/><Relationship Id="rId4" Type="http://schemas.openxmlformats.org/officeDocument/2006/relationships/hyperlink" Target="https://www.careeronestop.org/ResourcesFor/WorkersWithDisabilities/disclosing-a-disability.asp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SAS@jcu.edu" TargetMode="External"/><Relationship Id="rId2" Type="http://schemas.openxmlformats.org/officeDocument/2006/relationships/hyperlink" Target="mailto:rfajardo19@jcu.ed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SAS@jcu.edu" TargetMode="External"/><Relationship Id="rId2" Type="http://schemas.openxmlformats.org/officeDocument/2006/relationships/hyperlink" Target="mailto:rfajardo19@jcu.ed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bls.gov/ooh/" TargetMode="External"/><Relationship Id="rId7" Type="http://schemas.openxmlformats.org/officeDocument/2006/relationships/image" Target="../media/image5.jpeg"/><Relationship Id="rId2" Type="http://schemas.openxmlformats.org/officeDocument/2006/relationships/hyperlink" Target="https://www.jobvite.com/jobvite-news-and-reports/new-year-new-job-what-job-seekers-need-to-know-in-2017/"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whatcanidowiththismajor.com/major/major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jcu.joinhandshake.com/login"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hyperlink" Target="https://ood.ohio.gov/Information/Resource-Links" TargetMode="External"/><Relationship Id="rId7" Type="http://schemas.openxmlformats.org/officeDocument/2006/relationships/hyperlink" Target="https://milestones.org/" TargetMode="External"/><Relationship Id="rId2" Type="http://schemas.openxmlformats.org/officeDocument/2006/relationships/hyperlink" Target="https://www.ood.ohio.gov/" TargetMode="External"/><Relationship Id="rId1" Type="http://schemas.openxmlformats.org/officeDocument/2006/relationships/slideLayout" Target="../slideLayouts/slideLayout2.xml"/><Relationship Id="rId6" Type="http://schemas.openxmlformats.org/officeDocument/2006/relationships/hyperlink" Target="https://creativerehab.info/" TargetMode="External"/><Relationship Id="rId5" Type="http://schemas.openxmlformats.org/officeDocument/2006/relationships/hyperlink" Target="http://www.vgsjob.org/" TargetMode="External"/><Relationship Id="rId4" Type="http://schemas.openxmlformats.org/officeDocument/2006/relationships/hyperlink" Target="http://www.hattielarlham.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jcu.peopleadmin.com/postings/1633" TargetMode="External"/><Relationship Id="rId7" Type="http://schemas.openxmlformats.org/officeDocument/2006/relationships/hyperlink" Target="https://jobs.target.com/job/-/-/1118/11206334?src=JB-10182" TargetMode="External"/><Relationship Id="rId2" Type="http://schemas.openxmlformats.org/officeDocument/2006/relationships/hyperlink" Target="https://jcu.peopleadmin.com/postings/1635" TargetMode="External"/><Relationship Id="rId1" Type="http://schemas.openxmlformats.org/officeDocument/2006/relationships/slideLayout" Target="../slideLayouts/slideLayout2.xml"/><Relationship Id="rId6" Type="http://schemas.openxmlformats.org/officeDocument/2006/relationships/hyperlink" Target="https://dasstateoh.taleo.net/careersection/oh_ext/jobdetail.ftl?job=180004W0&amp;tz=GMT-05:00" TargetMode="External"/><Relationship Id="rId5" Type="http://schemas.openxmlformats.org/officeDocument/2006/relationships/hyperlink" Target="https://jcu.joinhandshake.com/jobs/1497914?ref=web-app-job-search&amp;search_id=2e098d7b-9cb4-45a4-aef0-494a3b44b390" TargetMode="External"/><Relationship Id="rId4" Type="http://schemas.openxmlformats.org/officeDocument/2006/relationships/hyperlink" Target="https://clevelandmetroschools.wd1.myworkdayjobs.com/en-US/jobs/job/Administration-or-As-Assigned/Teacher-District-Wide-2019-2020_R0006471"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icc.ucdavis.edu/sites/g/files/dgvnsk2236/files/local_resources/resume-samples/undergrad_cv.pdf" TargetMode="External"/><Relationship Id="rId2" Type="http://schemas.openxmlformats.org/officeDocument/2006/relationships/hyperlink" Target="http://webmedia.jcu.edu/careercenter/files/2019/02/Resume-Sample-Guide-1.pdf" TargetMode="External"/><Relationship Id="rId1" Type="http://schemas.openxmlformats.org/officeDocument/2006/relationships/slideLayout" Target="../slideLayouts/slideLayout2.xml"/><Relationship Id="rId4" Type="http://schemas.openxmlformats.org/officeDocument/2006/relationships/hyperlink" Target="https://icc.ucdavis.edu/sites/g/files/dgvnsk2236/files/local_resources/resume-samples/cv-science.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ebmedia.jcu.edu/careercenter/files/2019/02/Resume-Writing-Guide.pdf" TargetMode="External"/><Relationship Id="rId2" Type="http://schemas.openxmlformats.org/officeDocument/2006/relationships/hyperlink" Target="http://sites.jcu.edu/careercenter/pages/students/resumes-and-cover-letters/" TargetMode="External"/><Relationship Id="rId1" Type="http://schemas.openxmlformats.org/officeDocument/2006/relationships/slideLayout" Target="../slideLayouts/slideLayout2.xml"/><Relationship Id="rId4" Type="http://schemas.openxmlformats.org/officeDocument/2006/relationships/hyperlink" Target="http://webmedia.jcu.edu/careercenter/files/2018/11/Cover-Letter-Writing-Guide-2.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807" y="1537137"/>
            <a:ext cx="9012621" cy="2387600"/>
          </a:xfrm>
        </p:spPr>
        <p:txBody>
          <a:bodyPr>
            <a:normAutofit fontScale="90000"/>
          </a:bodyPr>
          <a:lstStyle/>
          <a:p>
            <a:r>
              <a:rPr lang="en-US" sz="4900" dirty="0">
                <a:latin typeface="Rockwell Extra Bold" panose="02060903040505020403" pitchFamily="18" charset="0"/>
              </a:rPr>
              <a:t>The</a:t>
            </a:r>
            <a:br>
              <a:rPr lang="en-US" dirty="0"/>
            </a:br>
            <a:r>
              <a:rPr lang="en-US" sz="4900" dirty="0">
                <a:latin typeface="Rockwell Extra Bold" panose="02060903040505020403" pitchFamily="18" charset="0"/>
              </a:rPr>
              <a:t>“</a:t>
            </a:r>
            <a:r>
              <a:rPr lang="en-US" sz="4900" b="1" dirty="0">
                <a:solidFill>
                  <a:srgbClr val="FF9900"/>
                </a:solidFill>
                <a:latin typeface="Rockwell Extra Bold" panose="02060903040505020403" pitchFamily="18" charset="0"/>
              </a:rPr>
              <a:t>From College to Career</a:t>
            </a:r>
            <a:r>
              <a:rPr lang="en-US" sz="4900" dirty="0">
                <a:latin typeface="Rockwell Extra Bold" panose="02060903040505020403" pitchFamily="18" charset="0"/>
              </a:rPr>
              <a:t>”</a:t>
            </a:r>
            <a:br>
              <a:rPr lang="en-US" dirty="0"/>
            </a:br>
            <a:r>
              <a:rPr lang="en-US" sz="4900" dirty="0">
                <a:latin typeface="Rockwell Extra Bold" panose="02060903040505020403" pitchFamily="18" charset="0"/>
              </a:rPr>
              <a:t>Workshop</a:t>
            </a:r>
          </a:p>
        </p:txBody>
      </p:sp>
      <p:sp>
        <p:nvSpPr>
          <p:cNvPr id="3" name="Subtitle 2"/>
          <p:cNvSpPr>
            <a:spLocks noGrp="1"/>
          </p:cNvSpPr>
          <p:nvPr>
            <p:ph type="subTitle" idx="1"/>
          </p:nvPr>
        </p:nvSpPr>
        <p:spPr>
          <a:xfrm>
            <a:off x="1799896" y="4882936"/>
            <a:ext cx="6858000" cy="924910"/>
          </a:xfrm>
        </p:spPr>
        <p:txBody>
          <a:bodyPr>
            <a:noAutofit/>
          </a:bodyPr>
          <a:lstStyle/>
          <a:p>
            <a:pPr algn="r"/>
            <a:r>
              <a:rPr lang="en-US" sz="3200" b="1" dirty="0"/>
              <a:t>Richard Fajardo</a:t>
            </a:r>
          </a:p>
          <a:p>
            <a:pPr algn="r"/>
            <a:r>
              <a:rPr lang="en-US" sz="3200" b="1" dirty="0"/>
              <a:t>Counseling Intern</a:t>
            </a:r>
          </a:p>
        </p:txBody>
      </p:sp>
      <p:pic>
        <p:nvPicPr>
          <p:cNvPr id="5" name="Picture 173" descr="https://media-private.canva.com/MAC8UjRihg0/1/screen.png?response-expires=Tue%2C%2012%20Mar%202019%2019%3A18%3A14%20GMT&amp;X-Amz-Algorithm=AWS4-HMAC-SHA256&amp;X-Amz-Date=20190312T162750Z&amp;X-Amz-SignedHeaders=host&amp;X-Amz-Expires=10223&amp;X-Amz-Credential=AKIAJJATJK7JCUD446NA%2F20190312%2Fus-east-1%2Fs3%2Faws4_request&amp;X-Amz-Signature=250a4497273a4b14d0b7b7e592fbd613dba60d0121dddbbc5cf43f1a8cc61d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81288" cy="207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57807" y="2071688"/>
            <a:ext cx="2565674" cy="369332"/>
          </a:xfrm>
          <a:prstGeom prst="rect">
            <a:avLst/>
          </a:prstGeom>
          <a:noFill/>
        </p:spPr>
        <p:txBody>
          <a:bodyPr wrap="square" rtlCol="0">
            <a:spAutoFit/>
          </a:bodyPr>
          <a:lstStyle/>
          <a:p>
            <a:pPr algn="ctr"/>
            <a:r>
              <a:rPr lang="en-US" dirty="0">
                <a:latin typeface="Rockwell Extra Bold" panose="02060903040505020403" pitchFamily="18" charset="0"/>
              </a:rPr>
              <a:t>presents:</a:t>
            </a:r>
            <a:endParaRPr lang="en-US" dirty="0"/>
          </a:p>
        </p:txBody>
      </p:sp>
    </p:spTree>
    <p:extLst>
      <p:ext uri="{BB962C8B-B14F-4D97-AF65-F5344CB8AC3E}">
        <p14:creationId xmlns:p14="http://schemas.microsoft.com/office/powerpoint/2010/main" val="3106313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9900"/>
                </a:solidFill>
                <a:latin typeface="Rockwell Extra Bold" panose="02060903040505020403" pitchFamily="18" charset="0"/>
              </a:rPr>
              <a:t>Interviews</a:t>
            </a:r>
          </a:p>
        </p:txBody>
      </p:sp>
      <p:sp>
        <p:nvSpPr>
          <p:cNvPr id="3" name="Content Placeholder 2"/>
          <p:cNvSpPr>
            <a:spLocks noGrp="1"/>
          </p:cNvSpPr>
          <p:nvPr>
            <p:ph idx="1"/>
          </p:nvPr>
        </p:nvSpPr>
        <p:spPr/>
        <p:txBody>
          <a:bodyPr>
            <a:normAutofit fontScale="92500" lnSpcReduction="10000"/>
          </a:bodyPr>
          <a:lstStyle/>
          <a:p>
            <a:r>
              <a:rPr lang="en-US" dirty="0"/>
              <a:t>Screening</a:t>
            </a:r>
          </a:p>
          <a:p>
            <a:pPr lvl="1"/>
            <a:r>
              <a:rPr lang="en-US" dirty="0"/>
              <a:t>Phone Screening</a:t>
            </a:r>
          </a:p>
          <a:p>
            <a:pPr lvl="1"/>
            <a:r>
              <a:rPr lang="en-US" dirty="0"/>
              <a:t>Face-to-Face Screening</a:t>
            </a:r>
          </a:p>
          <a:p>
            <a:pPr lvl="1"/>
            <a:r>
              <a:rPr lang="en-US" dirty="0"/>
              <a:t>Skype/Zoom/FaceTime Screening</a:t>
            </a:r>
          </a:p>
          <a:p>
            <a:r>
              <a:rPr lang="en-US" dirty="0"/>
              <a:t>Behavioral Based Job Interview</a:t>
            </a:r>
          </a:p>
          <a:p>
            <a:pPr lvl="1"/>
            <a:r>
              <a:rPr lang="en-US" dirty="0"/>
              <a:t>Sample questions: </a:t>
            </a:r>
            <a:r>
              <a:rPr lang="en-US" dirty="0">
                <a:hlinkClick r:id="rId2"/>
              </a:rPr>
              <a:t>https://www.themuse.com/advice/30-behavioral-interview-questions-you-should-be-ready-to-answer</a:t>
            </a:r>
            <a:r>
              <a:rPr lang="en-US" dirty="0"/>
              <a:t> </a:t>
            </a:r>
          </a:p>
          <a:p>
            <a:r>
              <a:rPr lang="en-US" dirty="0"/>
              <a:t>STAR Method / SOAR Method</a:t>
            </a:r>
          </a:p>
          <a:p>
            <a:pPr lvl="1"/>
            <a:r>
              <a:rPr lang="en-US" dirty="0"/>
              <a:t>Situation, Task, Action, Result</a:t>
            </a:r>
          </a:p>
          <a:p>
            <a:pPr lvl="2"/>
            <a:r>
              <a:rPr lang="en-US" dirty="0">
                <a:hlinkClick r:id="rId3"/>
              </a:rPr>
              <a:t>https://www.vawizard.org/wiz-pdf/STAR_Method_Interviews.pdf</a:t>
            </a:r>
            <a:r>
              <a:rPr lang="en-US" dirty="0"/>
              <a:t> </a:t>
            </a:r>
          </a:p>
          <a:p>
            <a:pPr lvl="1"/>
            <a:r>
              <a:rPr lang="en-US" dirty="0"/>
              <a:t>Situation, Obstacle, Action, Result</a:t>
            </a:r>
          </a:p>
        </p:txBody>
      </p:sp>
    </p:spTree>
    <p:extLst>
      <p:ext uri="{BB962C8B-B14F-4D97-AF65-F5344CB8AC3E}">
        <p14:creationId xmlns:p14="http://schemas.microsoft.com/office/powerpoint/2010/main" val="3258170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9900"/>
                </a:solidFill>
                <a:latin typeface="Rockwell Extra Bold" panose="02060903040505020403" pitchFamily="18" charset="0"/>
              </a:rPr>
              <a:t>References &amp; Recommendations</a:t>
            </a:r>
          </a:p>
        </p:txBody>
      </p:sp>
      <p:sp>
        <p:nvSpPr>
          <p:cNvPr id="3" name="Content Placeholder 2"/>
          <p:cNvSpPr>
            <a:spLocks noGrp="1"/>
          </p:cNvSpPr>
          <p:nvPr>
            <p:ph idx="1"/>
          </p:nvPr>
        </p:nvSpPr>
        <p:spPr/>
        <p:txBody>
          <a:bodyPr>
            <a:normAutofit fontScale="92500" lnSpcReduction="10000"/>
          </a:bodyPr>
          <a:lstStyle/>
          <a:p>
            <a:r>
              <a:rPr lang="en-US" dirty="0"/>
              <a:t>Reference List</a:t>
            </a:r>
          </a:p>
          <a:p>
            <a:pPr lvl="1"/>
            <a:r>
              <a:rPr lang="en-US" dirty="0"/>
              <a:t>*For phone call or email correspondence</a:t>
            </a:r>
          </a:p>
          <a:p>
            <a:pPr lvl="1"/>
            <a:r>
              <a:rPr lang="en-US" dirty="0"/>
              <a:t>*Ask them in advance</a:t>
            </a:r>
          </a:p>
          <a:p>
            <a:r>
              <a:rPr lang="en-US" dirty="0"/>
              <a:t>Recommendation Letters</a:t>
            </a:r>
          </a:p>
          <a:p>
            <a:pPr lvl="1"/>
            <a:r>
              <a:rPr lang="en-US" dirty="0"/>
              <a:t>*1 page letter – print/digital</a:t>
            </a:r>
          </a:p>
          <a:p>
            <a:pPr lvl="1"/>
            <a:r>
              <a:rPr lang="en-US" dirty="0"/>
              <a:t>*Ask them in advance: ideally 1-2 months in advance</a:t>
            </a:r>
          </a:p>
          <a:p>
            <a:r>
              <a:rPr lang="en-US" dirty="0"/>
              <a:t>Who to ask to be a reference contact or provide a recommendation?</a:t>
            </a:r>
          </a:p>
          <a:p>
            <a:pPr lvl="1"/>
            <a:r>
              <a:rPr lang="en-US" dirty="0"/>
              <a:t>Supervisor/Manager</a:t>
            </a:r>
          </a:p>
          <a:p>
            <a:pPr lvl="1"/>
            <a:r>
              <a:rPr lang="en-US" dirty="0"/>
              <a:t>Professor/Teacher</a:t>
            </a:r>
          </a:p>
          <a:p>
            <a:pPr lvl="1"/>
            <a:r>
              <a:rPr lang="en-US" dirty="0"/>
              <a:t>Coach</a:t>
            </a:r>
          </a:p>
          <a:p>
            <a:pPr lvl="1"/>
            <a:r>
              <a:rPr lang="en-US" dirty="0"/>
              <a:t>Peer</a:t>
            </a:r>
          </a:p>
        </p:txBody>
      </p:sp>
    </p:spTree>
    <p:extLst>
      <p:ext uri="{BB962C8B-B14F-4D97-AF65-F5344CB8AC3E}">
        <p14:creationId xmlns:p14="http://schemas.microsoft.com/office/powerpoint/2010/main" val="3369126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9900"/>
                </a:solidFill>
                <a:latin typeface="Rockwell Extra Bold" panose="02060903040505020403" pitchFamily="18" charset="0"/>
              </a:rPr>
              <a:t>Workplace Accessibility</a:t>
            </a:r>
          </a:p>
        </p:txBody>
      </p:sp>
      <p:sp>
        <p:nvSpPr>
          <p:cNvPr id="3" name="Content Placeholder 2"/>
          <p:cNvSpPr>
            <a:spLocks noGrp="1"/>
          </p:cNvSpPr>
          <p:nvPr>
            <p:ph idx="1"/>
          </p:nvPr>
        </p:nvSpPr>
        <p:spPr/>
        <p:txBody>
          <a:bodyPr>
            <a:normAutofit/>
          </a:bodyPr>
          <a:lstStyle/>
          <a:p>
            <a:r>
              <a:rPr lang="en-US" dirty="0"/>
              <a:t>Guidance from the U.S. Equal Employment Opportunity Commission (EEOC)</a:t>
            </a:r>
          </a:p>
          <a:p>
            <a:pPr lvl="1"/>
            <a:r>
              <a:rPr lang="en-US" dirty="0">
                <a:hlinkClick r:id="rId2"/>
              </a:rPr>
              <a:t>https://www.eeoc.gov//facts/jobapplicant.html</a:t>
            </a:r>
            <a:endParaRPr lang="en-US" dirty="0"/>
          </a:p>
          <a:p>
            <a:r>
              <a:rPr lang="en-US" dirty="0"/>
              <a:t>Key term: </a:t>
            </a:r>
            <a:r>
              <a:rPr lang="en-US" b="1" dirty="0"/>
              <a:t>“Reasonable Accommodation”</a:t>
            </a:r>
          </a:p>
          <a:p>
            <a:pPr lvl="1"/>
            <a:r>
              <a:rPr lang="en-US" b="1" dirty="0"/>
              <a:t>“Appropriate changes and adjustments”</a:t>
            </a:r>
            <a:endParaRPr lang="en-US" dirty="0"/>
          </a:p>
          <a:p>
            <a:pPr lvl="1"/>
            <a:r>
              <a:rPr lang="en-US" dirty="0"/>
              <a:t>Includes the interview/hiring process and working on the job</a:t>
            </a:r>
          </a:p>
        </p:txBody>
      </p:sp>
    </p:spTree>
    <p:extLst>
      <p:ext uri="{BB962C8B-B14F-4D97-AF65-F5344CB8AC3E}">
        <p14:creationId xmlns:p14="http://schemas.microsoft.com/office/powerpoint/2010/main" val="2359007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9900"/>
                </a:solidFill>
                <a:latin typeface="Rockwell Extra Bold" panose="02060903040505020403" pitchFamily="18" charset="0"/>
              </a:rPr>
              <a:t>Workplace Accessibility</a:t>
            </a:r>
          </a:p>
        </p:txBody>
      </p:sp>
      <p:sp>
        <p:nvSpPr>
          <p:cNvPr id="3" name="Content Placeholder 2"/>
          <p:cNvSpPr>
            <a:spLocks noGrp="1"/>
          </p:cNvSpPr>
          <p:nvPr>
            <p:ph type="body" idx="1"/>
          </p:nvPr>
        </p:nvSpPr>
        <p:spPr/>
        <p:txBody>
          <a:bodyPr>
            <a:noAutofit/>
          </a:bodyPr>
          <a:lstStyle/>
          <a:p>
            <a:r>
              <a:rPr lang="en-US" u="sng" dirty="0"/>
              <a:t>Understanding</a:t>
            </a:r>
          </a:p>
          <a:p>
            <a:r>
              <a:rPr lang="en-US" u="sng" dirty="0"/>
              <a:t>Accommodations</a:t>
            </a:r>
            <a:r>
              <a:rPr lang="en-US" dirty="0"/>
              <a:t>: </a:t>
            </a:r>
          </a:p>
        </p:txBody>
      </p:sp>
      <p:sp>
        <p:nvSpPr>
          <p:cNvPr id="4" name="Content Placeholder 3"/>
          <p:cNvSpPr>
            <a:spLocks noGrp="1"/>
          </p:cNvSpPr>
          <p:nvPr>
            <p:ph sz="half" idx="2"/>
          </p:nvPr>
        </p:nvSpPr>
        <p:spPr/>
        <p:txBody>
          <a:bodyPr>
            <a:normAutofit fontScale="85000" lnSpcReduction="20000"/>
          </a:bodyPr>
          <a:lstStyle/>
          <a:p>
            <a:r>
              <a:rPr lang="en-US" b="1" dirty="0"/>
              <a:t>“An employer cannot refuse to consider you because you require a reasonable accommodation to compete for or perform a job.” </a:t>
            </a:r>
          </a:p>
          <a:p>
            <a:r>
              <a:rPr lang="en-US" b="1" dirty="0"/>
              <a:t>“An employer cannot reject you only because the disability prevents you from performing minor duties that are not essential to the job.”</a:t>
            </a:r>
          </a:p>
          <a:p>
            <a:endParaRPr lang="en-US" dirty="0"/>
          </a:p>
        </p:txBody>
      </p:sp>
      <p:sp>
        <p:nvSpPr>
          <p:cNvPr id="5" name="Text Placeholder 4"/>
          <p:cNvSpPr>
            <a:spLocks noGrp="1"/>
          </p:cNvSpPr>
          <p:nvPr>
            <p:ph type="body" sz="quarter" idx="3"/>
          </p:nvPr>
        </p:nvSpPr>
        <p:spPr/>
        <p:txBody>
          <a:bodyPr>
            <a:normAutofit lnSpcReduction="10000"/>
          </a:bodyPr>
          <a:lstStyle/>
          <a:p>
            <a:r>
              <a:rPr lang="en-US" u="sng" dirty="0"/>
              <a:t>Limitations to</a:t>
            </a:r>
          </a:p>
          <a:p>
            <a:r>
              <a:rPr lang="en-US" u="sng" dirty="0"/>
              <a:t>Accommodations</a:t>
            </a:r>
            <a:r>
              <a:rPr lang="en-US" dirty="0"/>
              <a:t>:</a:t>
            </a:r>
          </a:p>
        </p:txBody>
      </p:sp>
      <p:sp>
        <p:nvSpPr>
          <p:cNvPr id="6" name="Content Placeholder 5"/>
          <p:cNvSpPr>
            <a:spLocks noGrp="1"/>
          </p:cNvSpPr>
          <p:nvPr>
            <p:ph sz="quarter" idx="4"/>
          </p:nvPr>
        </p:nvSpPr>
        <p:spPr/>
        <p:txBody>
          <a:bodyPr>
            <a:normAutofit fontScale="77500" lnSpcReduction="20000"/>
          </a:bodyPr>
          <a:lstStyle/>
          <a:p>
            <a:r>
              <a:rPr lang="en-US" b="1" dirty="0"/>
              <a:t>“An employer does not have to hire you if you are unable to perform all of the essential functions of the job, even with reasonable accommodation.” </a:t>
            </a:r>
          </a:p>
          <a:p>
            <a:r>
              <a:rPr lang="en-US" b="1" dirty="0"/>
              <a:t>“An employer does not have to provide a specific accommodation if it would cause an ‘undue hardship’ (if it would require significant difficulty or expense).” </a:t>
            </a:r>
          </a:p>
          <a:p>
            <a:endParaRPr lang="en-US" dirty="0"/>
          </a:p>
          <a:p>
            <a:endParaRPr lang="en-US" dirty="0"/>
          </a:p>
        </p:txBody>
      </p:sp>
    </p:spTree>
    <p:extLst>
      <p:ext uri="{BB962C8B-B14F-4D97-AF65-F5344CB8AC3E}">
        <p14:creationId xmlns:p14="http://schemas.microsoft.com/office/powerpoint/2010/main" val="2190246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9900"/>
                </a:solidFill>
                <a:latin typeface="Rockwell Extra Bold" panose="02060903040505020403" pitchFamily="18" charset="0"/>
              </a:rPr>
              <a:t>Workplace Accessibility</a:t>
            </a:r>
          </a:p>
        </p:txBody>
      </p:sp>
      <p:sp>
        <p:nvSpPr>
          <p:cNvPr id="3" name="Content Placeholder 2"/>
          <p:cNvSpPr>
            <a:spLocks noGrp="1"/>
          </p:cNvSpPr>
          <p:nvPr>
            <p:ph idx="1"/>
          </p:nvPr>
        </p:nvSpPr>
        <p:spPr/>
        <p:txBody>
          <a:bodyPr>
            <a:normAutofit fontScale="92500" lnSpcReduction="10000"/>
          </a:bodyPr>
          <a:lstStyle/>
          <a:p>
            <a:r>
              <a:rPr lang="en-US" dirty="0"/>
              <a:t>Some questions are illegal during the interview process</a:t>
            </a:r>
          </a:p>
          <a:p>
            <a:pPr lvl="1"/>
            <a:r>
              <a:rPr lang="en-US" dirty="0"/>
              <a:t>“Examples of prohibited questions during the pre-offer period include:</a:t>
            </a:r>
          </a:p>
          <a:p>
            <a:pPr lvl="2"/>
            <a:r>
              <a:rPr lang="en-US" dirty="0"/>
              <a:t>Do you have a heart condition? Do you have asthma or any other difficulties breathing?</a:t>
            </a:r>
          </a:p>
          <a:p>
            <a:pPr lvl="2"/>
            <a:r>
              <a:rPr lang="en-US" dirty="0"/>
              <a:t>Do you have a disability which would interfere with your ability to perform the job?</a:t>
            </a:r>
          </a:p>
          <a:p>
            <a:pPr lvl="2"/>
            <a:r>
              <a:rPr lang="en-US" dirty="0"/>
              <a:t>How many days were you sick last year?</a:t>
            </a:r>
          </a:p>
          <a:p>
            <a:pPr lvl="2"/>
            <a:r>
              <a:rPr lang="en-US" dirty="0"/>
              <a:t>Have you ever filed for workers' compensation? Have you ever been injured on the job?</a:t>
            </a:r>
          </a:p>
          <a:p>
            <a:pPr lvl="2"/>
            <a:r>
              <a:rPr lang="en-US" dirty="0"/>
              <a:t>Have you ever been treated for mental health problems?</a:t>
            </a:r>
          </a:p>
          <a:p>
            <a:pPr lvl="2"/>
            <a:r>
              <a:rPr lang="en-US" dirty="0"/>
              <a:t>What prescription drugs are you currently taking?”</a:t>
            </a:r>
          </a:p>
          <a:p>
            <a:r>
              <a:rPr lang="en-US" dirty="0"/>
              <a:t>An employer can ask these questions after extending a job offer if they ask these questions of all employees</a:t>
            </a:r>
          </a:p>
        </p:txBody>
      </p:sp>
    </p:spTree>
    <p:extLst>
      <p:ext uri="{BB962C8B-B14F-4D97-AF65-F5344CB8AC3E}">
        <p14:creationId xmlns:p14="http://schemas.microsoft.com/office/powerpoint/2010/main" val="2401049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9900"/>
                </a:solidFill>
                <a:latin typeface="Rockwell Extra Bold" panose="02060903040505020403" pitchFamily="18" charset="0"/>
              </a:rPr>
              <a:t>Disclosure</a:t>
            </a:r>
          </a:p>
        </p:txBody>
      </p:sp>
      <p:sp>
        <p:nvSpPr>
          <p:cNvPr id="3" name="Content Placeholder 2"/>
          <p:cNvSpPr>
            <a:spLocks noGrp="1"/>
          </p:cNvSpPr>
          <p:nvPr>
            <p:ph idx="1"/>
          </p:nvPr>
        </p:nvSpPr>
        <p:spPr/>
        <p:txBody>
          <a:bodyPr>
            <a:normAutofit fontScale="62500" lnSpcReduction="20000"/>
          </a:bodyPr>
          <a:lstStyle/>
          <a:p>
            <a:r>
              <a:rPr lang="en-US" dirty="0"/>
              <a:t>“The ADA does not require that an applicant inform an employer about the need for a reasonable accommodation at any particular time, so this information need not be volunteered on an application form or in an interview.”</a:t>
            </a:r>
          </a:p>
          <a:p>
            <a:r>
              <a:rPr lang="en-US" dirty="0"/>
              <a:t>“The ADA contains strict confidentiality requirements, so employers must keep this information confidential with certain exceptions.”</a:t>
            </a:r>
          </a:p>
          <a:p>
            <a:r>
              <a:rPr lang="en-US" dirty="0"/>
              <a:t>“An employer cannot ask questions about an applicant's disability either because it is visible or because the applicant has voluntarily disclosed a hidden disability.”</a:t>
            </a:r>
          </a:p>
          <a:p>
            <a:r>
              <a:rPr lang="en-US" dirty="0"/>
              <a:t>“An employer cannot ask all applicants whether they would need reasonable accommodation to perform a job because the answer to this question is likely to reveal whether an applicant has a disability.”</a:t>
            </a:r>
          </a:p>
          <a:p>
            <a:r>
              <a:rPr lang="en-US" dirty="0"/>
              <a:t>“However, if the employer knows that an applicant has a disability, and it is reasonable to question whether the disability might pose difficulties for the individual in performing a specific job task, then the employer may ask whether she would need reasonable accommodation to perform that task. An employer might know that an applicant has a disability because it is obvious or she has voluntarily revealed the existence of one. If the applicant indicates that accommodation will be necessary, then the employer may ask what accommodation is needed.”</a:t>
            </a:r>
          </a:p>
        </p:txBody>
      </p:sp>
    </p:spTree>
    <p:extLst>
      <p:ext uri="{BB962C8B-B14F-4D97-AF65-F5344CB8AC3E}">
        <p14:creationId xmlns:p14="http://schemas.microsoft.com/office/powerpoint/2010/main" val="2079497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9900"/>
                </a:solidFill>
                <a:latin typeface="Rockwell Extra Bold" panose="02060903040505020403" pitchFamily="18" charset="0"/>
              </a:rPr>
              <a:t>Disclosure</a:t>
            </a:r>
          </a:p>
        </p:txBody>
      </p:sp>
      <p:sp>
        <p:nvSpPr>
          <p:cNvPr id="3" name="Content Placeholder 2"/>
          <p:cNvSpPr>
            <a:spLocks noGrp="1"/>
          </p:cNvSpPr>
          <p:nvPr>
            <p:ph idx="1"/>
          </p:nvPr>
        </p:nvSpPr>
        <p:spPr/>
        <p:txBody>
          <a:bodyPr>
            <a:normAutofit fontScale="85000" lnSpcReduction="20000"/>
          </a:bodyPr>
          <a:lstStyle/>
          <a:p>
            <a:r>
              <a:rPr lang="en-US" dirty="0"/>
              <a:t>“An employer may share medical information with other decision-makers involved in the hiring process who need it so they can make employment decisions consistent with the ADA. The ADA also permits an employer to share medical information with the following individuals:</a:t>
            </a:r>
          </a:p>
          <a:p>
            <a:pPr lvl="1"/>
            <a:r>
              <a:rPr lang="en-US" dirty="0"/>
              <a:t>supervisors and managers may be told about necessary restrictions on the work or duties of an employee and about reasonable accommodations</a:t>
            </a:r>
          </a:p>
          <a:p>
            <a:pPr lvl="1"/>
            <a:r>
              <a:rPr lang="en-US" dirty="0"/>
              <a:t>first aid and safety personnel may be told if the disability might require emergency treatment</a:t>
            </a:r>
          </a:p>
          <a:p>
            <a:pPr lvl="1"/>
            <a:r>
              <a:rPr lang="en-US" dirty="0"/>
              <a:t>government officials investigating compliance with the ADA</a:t>
            </a:r>
          </a:p>
          <a:p>
            <a:pPr lvl="1"/>
            <a:r>
              <a:rPr lang="en-US" dirty="0"/>
              <a:t>state workers' compensation offices, state second injury funds, or workers' compensation insurance carriers.”</a:t>
            </a:r>
          </a:p>
          <a:p>
            <a:r>
              <a:rPr lang="en-US" dirty="0"/>
              <a:t>“An employer also may use the information for insurance purposes.”</a:t>
            </a:r>
          </a:p>
        </p:txBody>
      </p:sp>
    </p:spTree>
    <p:extLst>
      <p:ext uri="{BB962C8B-B14F-4D97-AF65-F5344CB8AC3E}">
        <p14:creationId xmlns:p14="http://schemas.microsoft.com/office/powerpoint/2010/main" val="691288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9900"/>
                </a:solidFill>
                <a:latin typeface="Rockwell Extra Bold" panose="02060903040505020403" pitchFamily="18" charset="0"/>
              </a:rPr>
              <a:t>EEOC Assistance</a:t>
            </a:r>
          </a:p>
        </p:txBody>
      </p:sp>
      <p:sp>
        <p:nvSpPr>
          <p:cNvPr id="3" name="Content Placeholder 2"/>
          <p:cNvSpPr>
            <a:spLocks noGrp="1"/>
          </p:cNvSpPr>
          <p:nvPr>
            <p:ph idx="1"/>
          </p:nvPr>
        </p:nvSpPr>
        <p:spPr/>
        <p:txBody>
          <a:bodyPr>
            <a:normAutofit fontScale="85000" lnSpcReduction="10000"/>
          </a:bodyPr>
          <a:lstStyle/>
          <a:p>
            <a:r>
              <a:rPr lang="en-US" dirty="0"/>
              <a:t>“If you think an employer has denied you a job or an equal opportunity to apply for a job based on your disability, refused your request for reasonable accommodation, or has asked you illegal medical inquiries or required you to take an illegal medical examination, you should contact the EEOC.” </a:t>
            </a:r>
          </a:p>
          <a:p>
            <a:r>
              <a:rPr lang="en-US" dirty="0"/>
              <a:t>“A charge (complaint) of discrimination generally must be filed within 180 days of the alleged discrimination.”</a:t>
            </a:r>
          </a:p>
          <a:p>
            <a:r>
              <a:rPr lang="en-US" dirty="0"/>
              <a:t>“You may have up to 300 days to file a charge if a state or local law provides relief for discrimination on the basis of disability.”</a:t>
            </a:r>
          </a:p>
          <a:p>
            <a:r>
              <a:rPr lang="en-US" dirty="0"/>
              <a:t>“However, to protect your rights, it is best to contact the EEOC promptly if you suspect discrimination has occurred.”</a:t>
            </a:r>
          </a:p>
        </p:txBody>
      </p:sp>
    </p:spTree>
    <p:extLst>
      <p:ext uri="{BB962C8B-B14F-4D97-AF65-F5344CB8AC3E}">
        <p14:creationId xmlns:p14="http://schemas.microsoft.com/office/powerpoint/2010/main" val="2910035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9900"/>
                </a:solidFill>
                <a:latin typeface="Rockwell Extra Bold" panose="02060903040505020403" pitchFamily="18" charset="0"/>
              </a:rPr>
              <a:t>Workplace Accessibility</a:t>
            </a:r>
          </a:p>
        </p:txBody>
      </p:sp>
      <p:sp>
        <p:nvSpPr>
          <p:cNvPr id="3" name="Content Placeholder 2"/>
          <p:cNvSpPr>
            <a:spLocks noGrp="1"/>
          </p:cNvSpPr>
          <p:nvPr>
            <p:ph idx="1"/>
          </p:nvPr>
        </p:nvSpPr>
        <p:spPr/>
        <p:txBody>
          <a:bodyPr>
            <a:normAutofit/>
          </a:bodyPr>
          <a:lstStyle/>
          <a:p>
            <a:r>
              <a:rPr lang="en-US" dirty="0"/>
              <a:t>Other accessibility &amp; disclosure guidance:</a:t>
            </a:r>
          </a:p>
          <a:p>
            <a:pPr lvl="1"/>
            <a:r>
              <a:rPr lang="en-US" dirty="0"/>
              <a:t>Edinboro University: </a:t>
            </a:r>
            <a:r>
              <a:rPr lang="en-US" dirty="0">
                <a:hlinkClick r:id="rId2"/>
              </a:rPr>
              <a:t>https://tartanedge.edinboro.edu/channels/candidates-with-accessibility-needs/</a:t>
            </a:r>
            <a:endParaRPr lang="en-US" dirty="0"/>
          </a:p>
          <a:p>
            <a:pPr lvl="1"/>
            <a:r>
              <a:rPr lang="en-US" dirty="0"/>
              <a:t>University of Washington: </a:t>
            </a:r>
            <a:r>
              <a:rPr lang="en-US" dirty="0">
                <a:hlinkClick r:id="rId3"/>
              </a:rPr>
              <a:t>https://www.washington.edu/doit/videos/index.php?vid=17</a:t>
            </a:r>
            <a:endParaRPr lang="en-US" dirty="0"/>
          </a:p>
          <a:p>
            <a:pPr lvl="1"/>
            <a:r>
              <a:rPr lang="en-US" dirty="0"/>
              <a:t>CareerOneStop (U.S. Department of Labor): </a:t>
            </a:r>
            <a:r>
              <a:rPr lang="en-US" dirty="0">
                <a:hlinkClick r:id="rId4"/>
              </a:rPr>
              <a:t>https://www.careeronestop.org/ResourcesFor/WorkersWithDisabilities/disclosing-a-disability.aspx</a:t>
            </a:r>
            <a:r>
              <a:rPr lang="en-US" dirty="0"/>
              <a:t> </a:t>
            </a:r>
          </a:p>
        </p:txBody>
      </p:sp>
    </p:spTree>
    <p:extLst>
      <p:ext uri="{BB962C8B-B14F-4D97-AF65-F5344CB8AC3E}">
        <p14:creationId xmlns:p14="http://schemas.microsoft.com/office/powerpoint/2010/main" val="1105855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6600" b="1" dirty="0">
                <a:solidFill>
                  <a:srgbClr val="FF9900"/>
                </a:solidFill>
                <a:latin typeface="Rockwell Extra Bold" panose="02060903040505020403" pitchFamily="18" charset="0"/>
              </a:rPr>
              <a:t>Any questions?</a:t>
            </a:r>
            <a:endParaRPr lang="en-US" sz="8800" b="1" dirty="0">
              <a:solidFill>
                <a:srgbClr val="FF9900"/>
              </a:solidFill>
              <a:latin typeface="Rockwell Extra Bold" panose="02060903040505020403" pitchFamily="18" charset="0"/>
            </a:endParaRPr>
          </a:p>
        </p:txBody>
      </p:sp>
      <p:sp>
        <p:nvSpPr>
          <p:cNvPr id="5" name="Subtitle 4"/>
          <p:cNvSpPr>
            <a:spLocks noGrp="1"/>
          </p:cNvSpPr>
          <p:nvPr>
            <p:ph type="subTitle" idx="1"/>
          </p:nvPr>
        </p:nvSpPr>
        <p:spPr>
          <a:xfrm>
            <a:off x="1143000" y="4204137"/>
            <a:ext cx="6858000" cy="1912883"/>
          </a:xfrm>
        </p:spPr>
        <p:txBody>
          <a:bodyPr>
            <a:normAutofit/>
          </a:bodyPr>
          <a:lstStyle/>
          <a:p>
            <a:r>
              <a:rPr lang="en-US" sz="2800" b="1" dirty="0"/>
              <a:t>Richard Fajardo</a:t>
            </a:r>
          </a:p>
          <a:p>
            <a:r>
              <a:rPr lang="en-US" sz="2800" b="1" dirty="0"/>
              <a:t>Counseling Intern</a:t>
            </a:r>
          </a:p>
          <a:p>
            <a:r>
              <a:rPr lang="en-US" dirty="0">
                <a:hlinkClick r:id="rId2"/>
              </a:rPr>
              <a:t>rfajardo19@jcu.edu</a:t>
            </a:r>
            <a:endParaRPr lang="en-US" dirty="0"/>
          </a:p>
          <a:p>
            <a:r>
              <a:rPr lang="en-US" dirty="0">
                <a:hlinkClick r:id="rId3"/>
              </a:rPr>
              <a:t>SAS@jcu.edu</a:t>
            </a:r>
            <a:r>
              <a:rPr lang="en-US" dirty="0"/>
              <a:t> </a:t>
            </a:r>
          </a:p>
        </p:txBody>
      </p:sp>
    </p:spTree>
    <p:extLst>
      <p:ext uri="{BB962C8B-B14F-4D97-AF65-F5344CB8AC3E}">
        <p14:creationId xmlns:p14="http://schemas.microsoft.com/office/powerpoint/2010/main" val="3463077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9900"/>
                </a:solidFill>
                <a:latin typeface="Rockwell Extra Bold" panose="02060903040505020403" pitchFamily="18" charset="0"/>
              </a:rPr>
              <a:t>Today’s Agenda</a:t>
            </a:r>
          </a:p>
        </p:txBody>
      </p:sp>
      <p:sp>
        <p:nvSpPr>
          <p:cNvPr id="3" name="Content Placeholder 2"/>
          <p:cNvSpPr>
            <a:spLocks noGrp="1"/>
          </p:cNvSpPr>
          <p:nvPr>
            <p:ph idx="1"/>
          </p:nvPr>
        </p:nvSpPr>
        <p:spPr/>
        <p:txBody>
          <a:bodyPr>
            <a:normAutofit/>
          </a:bodyPr>
          <a:lstStyle/>
          <a:p>
            <a:r>
              <a:rPr lang="en-US" dirty="0"/>
              <a:t>Job Search</a:t>
            </a:r>
          </a:p>
          <a:p>
            <a:r>
              <a:rPr lang="en-US" dirty="0"/>
              <a:t>Resumes, Cover Letters, &amp; Curriculum Vitae (CVs)</a:t>
            </a:r>
          </a:p>
          <a:p>
            <a:r>
              <a:rPr lang="en-US" dirty="0"/>
              <a:t>Interviews</a:t>
            </a:r>
          </a:p>
          <a:p>
            <a:r>
              <a:rPr lang="en-US" dirty="0"/>
              <a:t>Workplace Accessibility &amp; “Reasonable Accommodation”</a:t>
            </a:r>
          </a:p>
          <a:p>
            <a:r>
              <a:rPr lang="en-US" dirty="0"/>
              <a:t>Questions</a:t>
            </a:r>
          </a:p>
          <a:p>
            <a:pPr lvl="1"/>
            <a:r>
              <a:rPr lang="en-US" dirty="0"/>
              <a:t>Please feel free to ask questions throughout the presentation</a:t>
            </a:r>
          </a:p>
          <a:p>
            <a:pPr lvl="1"/>
            <a:r>
              <a:rPr lang="en-US" dirty="0"/>
              <a:t>We can also address any other questions at the end of the presentation</a:t>
            </a:r>
          </a:p>
        </p:txBody>
      </p:sp>
    </p:spTree>
    <p:extLst>
      <p:ext uri="{BB962C8B-B14F-4D97-AF65-F5344CB8AC3E}">
        <p14:creationId xmlns:p14="http://schemas.microsoft.com/office/powerpoint/2010/main" val="620606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6600" b="1" dirty="0">
                <a:solidFill>
                  <a:srgbClr val="FF9900"/>
                </a:solidFill>
                <a:latin typeface="Rockwell Extra Bold" panose="02060903040505020403" pitchFamily="18" charset="0"/>
              </a:rPr>
              <a:t>Thank you!</a:t>
            </a:r>
            <a:endParaRPr lang="en-US" sz="8800" b="1" dirty="0">
              <a:solidFill>
                <a:srgbClr val="FF9900"/>
              </a:solidFill>
              <a:latin typeface="Rockwell Extra Bold" panose="02060903040505020403" pitchFamily="18" charset="0"/>
            </a:endParaRPr>
          </a:p>
        </p:txBody>
      </p:sp>
      <p:sp>
        <p:nvSpPr>
          <p:cNvPr id="6" name="Subtitle 4"/>
          <p:cNvSpPr txBox="1">
            <a:spLocks/>
          </p:cNvSpPr>
          <p:nvPr/>
        </p:nvSpPr>
        <p:spPr>
          <a:xfrm>
            <a:off x="1143000" y="4204137"/>
            <a:ext cx="6858000" cy="191288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dirty="0"/>
              <a:t>Richard Fajardo</a:t>
            </a:r>
          </a:p>
          <a:p>
            <a:r>
              <a:rPr lang="en-US" sz="2800" b="1" dirty="0"/>
              <a:t>Counseling Intern</a:t>
            </a:r>
          </a:p>
          <a:p>
            <a:r>
              <a:rPr lang="en-US" dirty="0">
                <a:hlinkClick r:id="rId2"/>
              </a:rPr>
              <a:t>rfajardo19@jcu.edu</a:t>
            </a:r>
            <a:endParaRPr lang="en-US" dirty="0"/>
          </a:p>
          <a:p>
            <a:r>
              <a:rPr lang="en-US" dirty="0">
                <a:hlinkClick r:id="rId3"/>
              </a:rPr>
              <a:t>SAS@jcu.edu</a:t>
            </a:r>
            <a:r>
              <a:rPr lang="en-US" dirty="0"/>
              <a:t> </a:t>
            </a:r>
          </a:p>
        </p:txBody>
      </p:sp>
    </p:spTree>
    <p:extLst>
      <p:ext uri="{BB962C8B-B14F-4D97-AF65-F5344CB8AC3E}">
        <p14:creationId xmlns:p14="http://schemas.microsoft.com/office/powerpoint/2010/main" val="480729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9900"/>
                </a:solidFill>
                <a:latin typeface="Rockwell Extra Bold" panose="02060903040505020403" pitchFamily="18" charset="0"/>
              </a:rPr>
              <a:t>What is a job search?</a:t>
            </a:r>
          </a:p>
        </p:txBody>
      </p:sp>
      <p:sp>
        <p:nvSpPr>
          <p:cNvPr id="3" name="Content Placeholder 2"/>
          <p:cNvSpPr>
            <a:spLocks noGrp="1"/>
          </p:cNvSpPr>
          <p:nvPr>
            <p:ph idx="1"/>
          </p:nvPr>
        </p:nvSpPr>
        <p:spPr/>
        <p:txBody>
          <a:bodyPr>
            <a:normAutofit fontScale="62500" lnSpcReduction="20000"/>
          </a:bodyPr>
          <a:lstStyle/>
          <a:p>
            <a:r>
              <a:rPr lang="en-US" dirty="0"/>
              <a:t>When does a job search begin?</a:t>
            </a:r>
          </a:p>
          <a:p>
            <a:pPr lvl="1"/>
            <a:r>
              <a:rPr lang="en-US" dirty="0"/>
              <a:t>A job search can be going on at any time. </a:t>
            </a:r>
          </a:p>
          <a:p>
            <a:pPr lvl="1"/>
            <a:r>
              <a:rPr lang="en-US" dirty="0"/>
              <a:t>There is not a set timeframe for how long a job search is. </a:t>
            </a:r>
          </a:p>
          <a:p>
            <a:r>
              <a:rPr lang="en-US" dirty="0"/>
              <a:t>Ways to get information</a:t>
            </a:r>
          </a:p>
          <a:p>
            <a:pPr lvl="1"/>
            <a:r>
              <a:rPr lang="en-US" dirty="0"/>
              <a:t>Research (online, print, etc.)</a:t>
            </a:r>
          </a:p>
          <a:p>
            <a:pPr lvl="1"/>
            <a:r>
              <a:rPr lang="en-US" dirty="0"/>
              <a:t>Networking</a:t>
            </a:r>
          </a:p>
          <a:p>
            <a:pPr lvl="2"/>
            <a:r>
              <a:rPr lang="en-US" dirty="0"/>
              <a:t>“</a:t>
            </a:r>
            <a:r>
              <a:rPr lang="en-US" b="1" dirty="0"/>
              <a:t>78%</a:t>
            </a:r>
            <a:r>
              <a:rPr lang="en-US" dirty="0"/>
              <a:t> of recruiters rank referrals as the best source for quality hires”</a:t>
            </a:r>
          </a:p>
          <a:p>
            <a:pPr lvl="2"/>
            <a:r>
              <a:rPr lang="en-US" dirty="0"/>
              <a:t>“Referred applicants are 5 times more likely than average to be hired, and 15 times more likely to be hired than applicants from a job board.” </a:t>
            </a:r>
          </a:p>
          <a:p>
            <a:pPr lvl="2"/>
            <a:r>
              <a:rPr lang="en-US" dirty="0"/>
              <a:t>*source: </a:t>
            </a:r>
            <a:r>
              <a:rPr lang="en-US" dirty="0">
                <a:hlinkClick r:id="rId2"/>
              </a:rPr>
              <a:t>https://www.jobvite.com/jobvite-news-and-reports/new-year-new-job-what-job-seekers-need-to-know-in-2017/</a:t>
            </a:r>
            <a:endParaRPr lang="en-US" dirty="0"/>
          </a:p>
          <a:p>
            <a:pPr lvl="1"/>
            <a:r>
              <a:rPr lang="en-US" dirty="0"/>
              <a:t>Informational interviews</a:t>
            </a:r>
          </a:p>
          <a:p>
            <a:r>
              <a:rPr lang="en-US" dirty="0"/>
              <a:t>Some popular resources</a:t>
            </a:r>
          </a:p>
          <a:p>
            <a:pPr lvl="1"/>
            <a:r>
              <a:rPr lang="en-US" dirty="0"/>
              <a:t>Bureau of Labor Statistics: Occupational Outlook Handbook</a:t>
            </a:r>
          </a:p>
          <a:p>
            <a:pPr lvl="2"/>
            <a:r>
              <a:rPr lang="en-US" dirty="0">
                <a:hlinkClick r:id="rId3"/>
              </a:rPr>
              <a:t>https://www.bls.gov/ooh/</a:t>
            </a:r>
            <a:endParaRPr lang="en-US" dirty="0"/>
          </a:p>
          <a:p>
            <a:pPr lvl="1"/>
            <a:r>
              <a:rPr lang="en-US" dirty="0"/>
              <a:t>“What Can I Do with This Major?”</a:t>
            </a:r>
          </a:p>
          <a:p>
            <a:pPr lvl="2"/>
            <a:r>
              <a:rPr lang="en-US" dirty="0">
                <a:hlinkClick r:id="rId4"/>
              </a:rPr>
              <a:t>https://whatcanidowiththismajor.com/major/majors/</a:t>
            </a:r>
            <a:r>
              <a:rPr lang="en-US" dirty="0"/>
              <a:t> </a:t>
            </a:r>
          </a:p>
          <a:p>
            <a:pPr lvl="1"/>
            <a:r>
              <a:rPr lang="en-US" dirty="0"/>
              <a:t>Indeed.com</a:t>
            </a:r>
          </a:p>
          <a:p>
            <a:pPr lvl="1"/>
            <a:r>
              <a:rPr lang="en-US" dirty="0"/>
              <a:t>LinkedIn.com</a:t>
            </a:r>
          </a:p>
        </p:txBody>
      </p:sp>
      <p:pic>
        <p:nvPicPr>
          <p:cNvPr id="4" name="Picture 3"/>
          <p:cNvPicPr>
            <a:picLocks noChangeAspect="1"/>
          </p:cNvPicPr>
          <p:nvPr/>
        </p:nvPicPr>
        <p:blipFill>
          <a:blip r:embed="rId5"/>
          <a:stretch>
            <a:fillRect/>
          </a:stretch>
        </p:blipFill>
        <p:spPr>
          <a:xfrm>
            <a:off x="6008233" y="5686425"/>
            <a:ext cx="1128713" cy="414338"/>
          </a:xfrm>
          <a:prstGeom prst="rect">
            <a:avLst/>
          </a:prstGeom>
        </p:spPr>
      </p:pic>
      <p:pic>
        <p:nvPicPr>
          <p:cNvPr id="5" name="Picture 4"/>
          <p:cNvPicPr>
            <a:picLocks noChangeAspect="1"/>
          </p:cNvPicPr>
          <p:nvPr/>
        </p:nvPicPr>
        <p:blipFill>
          <a:blip r:embed="rId6"/>
          <a:stretch>
            <a:fillRect/>
          </a:stretch>
        </p:blipFill>
        <p:spPr>
          <a:xfrm>
            <a:off x="7136946" y="5700713"/>
            <a:ext cx="1219200" cy="400050"/>
          </a:xfrm>
          <a:prstGeom prst="rect">
            <a:avLst/>
          </a:prstGeom>
        </p:spPr>
      </p:pic>
      <p:pic>
        <p:nvPicPr>
          <p:cNvPr id="1026" name="Picture 2" descr="What Can I Do With This Majo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91350" y="4738689"/>
            <a:ext cx="1524000" cy="81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4186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9900"/>
                </a:solidFill>
                <a:latin typeface="Rockwell Extra Bold" panose="02060903040505020403" pitchFamily="18" charset="0"/>
              </a:rPr>
              <a:t>JCU Resources</a:t>
            </a:r>
          </a:p>
        </p:txBody>
      </p:sp>
      <p:sp>
        <p:nvSpPr>
          <p:cNvPr id="3" name="Content Placeholder 2"/>
          <p:cNvSpPr>
            <a:spLocks noGrp="1"/>
          </p:cNvSpPr>
          <p:nvPr>
            <p:ph idx="1"/>
          </p:nvPr>
        </p:nvSpPr>
        <p:spPr/>
        <p:txBody>
          <a:bodyPr>
            <a:normAutofit fontScale="55000" lnSpcReduction="20000"/>
          </a:bodyPr>
          <a:lstStyle/>
          <a:p>
            <a:r>
              <a:rPr lang="en-US" dirty="0"/>
              <a:t>Student Accessibility Services</a:t>
            </a:r>
          </a:p>
          <a:p>
            <a:r>
              <a:rPr lang="en-US" dirty="0"/>
              <a:t>Center for Career Services</a:t>
            </a:r>
          </a:p>
          <a:p>
            <a:pPr lvl="1"/>
            <a:r>
              <a:rPr lang="en-US" dirty="0"/>
              <a:t>Career Advisors</a:t>
            </a:r>
          </a:p>
          <a:p>
            <a:pPr lvl="1"/>
            <a:r>
              <a:rPr lang="en-US" dirty="0"/>
              <a:t>Peer Advisors</a:t>
            </a:r>
          </a:p>
          <a:p>
            <a:pPr lvl="1"/>
            <a:r>
              <a:rPr lang="en-US" dirty="0"/>
              <a:t>Handshake platform &amp; job database: </a:t>
            </a:r>
            <a:r>
              <a:rPr lang="en-US" dirty="0">
                <a:hlinkClick r:id="rId2"/>
              </a:rPr>
              <a:t>https://jcu.joinhandshake.com/login</a:t>
            </a:r>
            <a:r>
              <a:rPr lang="en-US" dirty="0"/>
              <a:t> </a:t>
            </a:r>
          </a:p>
          <a:p>
            <a:r>
              <a:rPr lang="en-US" dirty="0"/>
              <a:t>Your major’s academic department</a:t>
            </a:r>
          </a:p>
          <a:p>
            <a:pPr lvl="1"/>
            <a:r>
              <a:rPr lang="en-US" dirty="0"/>
              <a:t>Academic Advisors</a:t>
            </a:r>
          </a:p>
          <a:p>
            <a:r>
              <a:rPr lang="en-US" dirty="0"/>
              <a:t>College of Arts &amp; Sciences</a:t>
            </a:r>
          </a:p>
          <a:p>
            <a:pPr lvl="1"/>
            <a:r>
              <a:rPr lang="en-US" dirty="0"/>
              <a:t>Office of Academic Advising and Student Affairs</a:t>
            </a:r>
          </a:p>
          <a:p>
            <a:pPr lvl="2"/>
            <a:r>
              <a:rPr lang="en-US" dirty="0"/>
              <a:t>Academic Coaches</a:t>
            </a:r>
          </a:p>
          <a:p>
            <a:r>
              <a:rPr lang="en-US" dirty="0"/>
              <a:t>Boler College of Business</a:t>
            </a:r>
          </a:p>
          <a:p>
            <a:pPr lvl="1"/>
            <a:r>
              <a:rPr lang="en-US" dirty="0"/>
              <a:t>Business Professional Development Program</a:t>
            </a:r>
          </a:p>
          <a:p>
            <a:pPr lvl="1"/>
            <a:r>
              <a:rPr lang="en-US" dirty="0"/>
              <a:t>Internship and Employer Relations programs</a:t>
            </a:r>
          </a:p>
          <a:p>
            <a:pPr lvl="1"/>
            <a:r>
              <a:rPr lang="en-US" dirty="0"/>
              <a:t>Edward M. Muldoon Center for Entrepreneurship</a:t>
            </a:r>
          </a:p>
          <a:p>
            <a:pPr lvl="1"/>
            <a:r>
              <a:rPr lang="en-US" dirty="0"/>
              <a:t>The Center for Leadership Skills Development</a:t>
            </a:r>
          </a:p>
          <a:p>
            <a:pPr lvl="1"/>
            <a:r>
              <a:rPr lang="en-US" dirty="0"/>
              <a:t>The Ginn Institute for Corporate Social Responsibility</a:t>
            </a:r>
          </a:p>
          <a:p>
            <a:r>
              <a:rPr lang="en-US" dirty="0"/>
              <a:t>John Carroll Alumni Chapters</a:t>
            </a:r>
          </a:p>
          <a:p>
            <a:r>
              <a:rPr lang="en-US" dirty="0"/>
              <a:t>‘others’</a:t>
            </a:r>
          </a:p>
        </p:txBody>
      </p:sp>
      <p:pic>
        <p:nvPicPr>
          <p:cNvPr id="4" name="Picture 3"/>
          <p:cNvPicPr>
            <a:picLocks noChangeAspect="1"/>
          </p:cNvPicPr>
          <p:nvPr/>
        </p:nvPicPr>
        <p:blipFill>
          <a:blip r:embed="rId3"/>
          <a:stretch>
            <a:fillRect/>
          </a:stretch>
        </p:blipFill>
        <p:spPr>
          <a:xfrm>
            <a:off x="7219950" y="2632301"/>
            <a:ext cx="1295400" cy="352425"/>
          </a:xfrm>
          <a:prstGeom prst="rect">
            <a:avLst/>
          </a:prstGeom>
        </p:spPr>
      </p:pic>
      <p:pic>
        <p:nvPicPr>
          <p:cNvPr id="2052" name="Picture 4" descr="JCU Mentoring Networ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10350" y="4654778"/>
            <a:ext cx="1905000" cy="101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6319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9900"/>
                </a:solidFill>
                <a:latin typeface="Rockwell Extra Bold" panose="02060903040505020403" pitchFamily="18" charset="0"/>
              </a:rPr>
              <a:t>Other Accessibility Resources</a:t>
            </a:r>
          </a:p>
        </p:txBody>
      </p:sp>
      <p:sp>
        <p:nvSpPr>
          <p:cNvPr id="3" name="Content Placeholder 2"/>
          <p:cNvSpPr>
            <a:spLocks noGrp="1"/>
          </p:cNvSpPr>
          <p:nvPr>
            <p:ph idx="1"/>
          </p:nvPr>
        </p:nvSpPr>
        <p:spPr/>
        <p:txBody>
          <a:bodyPr>
            <a:normAutofit fontScale="92500" lnSpcReduction="20000"/>
          </a:bodyPr>
          <a:lstStyle/>
          <a:p>
            <a:r>
              <a:rPr lang="en-US" dirty="0"/>
              <a:t>Opportunities for Ohioans with Disabilities (OOD): </a:t>
            </a:r>
            <a:r>
              <a:rPr lang="en-US" dirty="0">
                <a:hlinkClick r:id="rId2"/>
              </a:rPr>
              <a:t>https://www.ood.ohio.gov/</a:t>
            </a:r>
            <a:r>
              <a:rPr lang="en-US" dirty="0"/>
              <a:t> </a:t>
            </a:r>
          </a:p>
          <a:p>
            <a:pPr lvl="1"/>
            <a:r>
              <a:rPr lang="en-US" dirty="0"/>
              <a:t>Bureau of Vocational Rehabilitation (BVR)</a:t>
            </a:r>
          </a:p>
          <a:p>
            <a:pPr lvl="1"/>
            <a:r>
              <a:rPr lang="en-US" dirty="0"/>
              <a:t>Bureau of Services for the Visually Impaired (BSVI)</a:t>
            </a:r>
          </a:p>
          <a:p>
            <a:pPr lvl="1"/>
            <a:r>
              <a:rPr lang="en-US" dirty="0"/>
              <a:t>Division of Disability Determination (DDD)</a:t>
            </a:r>
          </a:p>
          <a:p>
            <a:pPr lvl="1"/>
            <a:r>
              <a:rPr lang="en-US" dirty="0"/>
              <a:t>Employer and Innovation Services (EIS)</a:t>
            </a:r>
          </a:p>
          <a:p>
            <a:pPr lvl="1"/>
            <a:r>
              <a:rPr lang="en-US" dirty="0"/>
              <a:t>*Ohio Resource Links: </a:t>
            </a:r>
            <a:r>
              <a:rPr lang="en-US" dirty="0">
                <a:hlinkClick r:id="rId3"/>
              </a:rPr>
              <a:t>https://ood.ohio.gov/Information/Resource-Links</a:t>
            </a:r>
            <a:r>
              <a:rPr lang="en-US" dirty="0"/>
              <a:t> </a:t>
            </a:r>
          </a:p>
          <a:p>
            <a:r>
              <a:rPr lang="en-US" dirty="0"/>
              <a:t>Some local organizations</a:t>
            </a:r>
          </a:p>
          <a:p>
            <a:pPr lvl="1"/>
            <a:r>
              <a:rPr lang="en-US" dirty="0"/>
              <a:t>Hattie Larlham: </a:t>
            </a:r>
            <a:r>
              <a:rPr lang="en-US" dirty="0">
                <a:hlinkClick r:id="rId4"/>
              </a:rPr>
              <a:t>http://www.hattielarlham.org/</a:t>
            </a:r>
            <a:r>
              <a:rPr lang="en-US" dirty="0"/>
              <a:t> </a:t>
            </a:r>
          </a:p>
          <a:p>
            <a:pPr lvl="1"/>
            <a:r>
              <a:rPr lang="en-US" dirty="0"/>
              <a:t>Vocational Guidance Services: </a:t>
            </a:r>
            <a:r>
              <a:rPr lang="en-US" dirty="0">
                <a:hlinkClick r:id="rId5"/>
              </a:rPr>
              <a:t>http://www.vgsjob.org/</a:t>
            </a:r>
            <a:r>
              <a:rPr lang="en-US" dirty="0"/>
              <a:t> </a:t>
            </a:r>
          </a:p>
          <a:p>
            <a:pPr lvl="1"/>
            <a:r>
              <a:rPr lang="en-US" dirty="0"/>
              <a:t>Creative Rehab: </a:t>
            </a:r>
            <a:r>
              <a:rPr lang="en-US" dirty="0">
                <a:hlinkClick r:id="rId6"/>
              </a:rPr>
              <a:t>https://creativerehab.info/</a:t>
            </a:r>
            <a:r>
              <a:rPr lang="en-US" dirty="0"/>
              <a:t> </a:t>
            </a:r>
          </a:p>
          <a:p>
            <a:pPr lvl="1"/>
            <a:r>
              <a:rPr lang="en-US" dirty="0"/>
              <a:t>Milestones Autism Resources: </a:t>
            </a:r>
            <a:r>
              <a:rPr lang="en-US" dirty="0">
                <a:hlinkClick r:id="rId7"/>
              </a:rPr>
              <a:t>https://milestones.org/</a:t>
            </a:r>
            <a:r>
              <a:rPr lang="en-US" dirty="0"/>
              <a:t> </a:t>
            </a:r>
          </a:p>
        </p:txBody>
      </p:sp>
    </p:spTree>
    <p:extLst>
      <p:ext uri="{BB962C8B-B14F-4D97-AF65-F5344CB8AC3E}">
        <p14:creationId xmlns:p14="http://schemas.microsoft.com/office/powerpoint/2010/main" val="3381566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9900"/>
                </a:solidFill>
                <a:latin typeface="Rockwell Extra Bold" panose="02060903040505020403" pitchFamily="18" charset="0"/>
              </a:rPr>
              <a:t>Job Posts</a:t>
            </a:r>
          </a:p>
        </p:txBody>
      </p:sp>
      <p:sp>
        <p:nvSpPr>
          <p:cNvPr id="3" name="Content Placeholder 2"/>
          <p:cNvSpPr>
            <a:spLocks noGrp="1"/>
          </p:cNvSpPr>
          <p:nvPr>
            <p:ph idx="1"/>
          </p:nvPr>
        </p:nvSpPr>
        <p:spPr/>
        <p:txBody>
          <a:bodyPr>
            <a:normAutofit lnSpcReduction="10000"/>
          </a:bodyPr>
          <a:lstStyle/>
          <a:p>
            <a:r>
              <a:rPr lang="en-US" dirty="0"/>
              <a:t>Job posts often include:</a:t>
            </a:r>
          </a:p>
          <a:p>
            <a:pPr lvl="1"/>
            <a:r>
              <a:rPr lang="en-US" dirty="0"/>
              <a:t>Job Title</a:t>
            </a:r>
          </a:p>
          <a:p>
            <a:pPr lvl="1"/>
            <a:r>
              <a:rPr lang="en-US" dirty="0"/>
              <a:t>Description/Summary</a:t>
            </a:r>
          </a:p>
          <a:p>
            <a:pPr lvl="2"/>
            <a:r>
              <a:rPr lang="en-US" dirty="0"/>
              <a:t>Duties and Responsibilities</a:t>
            </a:r>
          </a:p>
          <a:p>
            <a:pPr lvl="2"/>
            <a:r>
              <a:rPr lang="en-US" dirty="0"/>
              <a:t>Required Qualifications</a:t>
            </a:r>
          </a:p>
          <a:p>
            <a:pPr lvl="2"/>
            <a:r>
              <a:rPr lang="en-US" dirty="0"/>
              <a:t>Preferred Qualifications</a:t>
            </a:r>
          </a:p>
          <a:p>
            <a:pPr lvl="2"/>
            <a:r>
              <a:rPr lang="en-US" dirty="0"/>
              <a:t>Normal Working Hours and Conditions</a:t>
            </a:r>
          </a:p>
          <a:p>
            <a:pPr lvl="2"/>
            <a:r>
              <a:rPr lang="en-US" dirty="0"/>
              <a:t>Physical Requirements</a:t>
            </a:r>
          </a:p>
          <a:p>
            <a:pPr lvl="2"/>
            <a:r>
              <a:rPr lang="en-US" dirty="0"/>
              <a:t>Hours</a:t>
            </a:r>
          </a:p>
          <a:p>
            <a:pPr lvl="2"/>
            <a:r>
              <a:rPr lang="en-US" dirty="0"/>
              <a:t>Salary Type</a:t>
            </a:r>
          </a:p>
          <a:p>
            <a:pPr lvl="1"/>
            <a:r>
              <a:rPr lang="en-US" dirty="0"/>
              <a:t>Instructions</a:t>
            </a:r>
          </a:p>
          <a:p>
            <a:pPr lvl="2"/>
            <a:r>
              <a:rPr lang="en-US" dirty="0"/>
              <a:t>Required Documents</a:t>
            </a:r>
          </a:p>
          <a:p>
            <a:pPr lvl="2"/>
            <a:r>
              <a:rPr lang="en-US" dirty="0"/>
              <a:t>Supplemental Questions</a:t>
            </a:r>
          </a:p>
        </p:txBody>
      </p:sp>
    </p:spTree>
    <p:extLst>
      <p:ext uri="{BB962C8B-B14F-4D97-AF65-F5344CB8AC3E}">
        <p14:creationId xmlns:p14="http://schemas.microsoft.com/office/powerpoint/2010/main" val="1183374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9900"/>
                </a:solidFill>
                <a:latin typeface="Rockwell Extra Bold" panose="02060903040505020403" pitchFamily="18" charset="0"/>
              </a:rPr>
              <a:t>Job Posts</a:t>
            </a:r>
          </a:p>
        </p:txBody>
      </p:sp>
      <p:sp>
        <p:nvSpPr>
          <p:cNvPr id="3" name="Content Placeholder 2"/>
          <p:cNvSpPr>
            <a:spLocks noGrp="1"/>
          </p:cNvSpPr>
          <p:nvPr>
            <p:ph idx="1"/>
          </p:nvPr>
        </p:nvSpPr>
        <p:spPr/>
        <p:txBody>
          <a:bodyPr>
            <a:normAutofit fontScale="85000" lnSpcReduction="20000"/>
          </a:bodyPr>
          <a:lstStyle/>
          <a:p>
            <a:r>
              <a:rPr lang="en-US" dirty="0"/>
              <a:t>Examples</a:t>
            </a:r>
          </a:p>
          <a:p>
            <a:pPr lvl="1"/>
            <a:r>
              <a:rPr lang="en-US" dirty="0"/>
              <a:t>JCU Project Manager: </a:t>
            </a:r>
            <a:r>
              <a:rPr lang="en-US" dirty="0">
                <a:hlinkClick r:id="rId2"/>
              </a:rPr>
              <a:t>https://jcu.peopleadmin.com/postings/1635</a:t>
            </a:r>
            <a:r>
              <a:rPr lang="en-US" dirty="0"/>
              <a:t> </a:t>
            </a:r>
          </a:p>
          <a:p>
            <a:pPr lvl="1"/>
            <a:r>
              <a:rPr lang="en-US" dirty="0"/>
              <a:t>JCU Administrative Assistant: </a:t>
            </a:r>
            <a:r>
              <a:rPr lang="en-US" dirty="0">
                <a:hlinkClick r:id="rId3"/>
              </a:rPr>
              <a:t>https://jcu.peopleadmin.com/postings/1633</a:t>
            </a:r>
            <a:r>
              <a:rPr lang="en-US" dirty="0"/>
              <a:t> </a:t>
            </a:r>
          </a:p>
          <a:p>
            <a:pPr lvl="1"/>
            <a:r>
              <a:rPr lang="en-US" dirty="0"/>
              <a:t>Teacher: </a:t>
            </a:r>
            <a:r>
              <a:rPr lang="en-US" dirty="0">
                <a:hlinkClick r:id="rId4"/>
              </a:rPr>
              <a:t>https://clevelandmetroschools.wd1.myworkdayjobs.com/en-US/jobs/job/Administration-or-As-Assigned/Teacher-District-Wide-2019-2020_R0006471</a:t>
            </a:r>
            <a:endParaRPr lang="en-US" dirty="0"/>
          </a:p>
          <a:p>
            <a:pPr lvl="1"/>
            <a:r>
              <a:rPr lang="en-US" dirty="0"/>
              <a:t>School Based Therapist: </a:t>
            </a:r>
            <a:r>
              <a:rPr lang="en-US" dirty="0">
                <a:hlinkClick r:id="rId5"/>
              </a:rPr>
              <a:t>https://jcu.joinhandshake.com/jobs/1497914?ref=web-app-job-search&amp;search_id=2e098d7b-9cb4-45a4-aef0-494a3b44b390</a:t>
            </a:r>
            <a:r>
              <a:rPr lang="en-US" dirty="0"/>
              <a:t> </a:t>
            </a:r>
          </a:p>
          <a:p>
            <a:pPr lvl="1"/>
            <a:r>
              <a:rPr lang="en-US" dirty="0"/>
              <a:t>Nurse: </a:t>
            </a:r>
            <a:r>
              <a:rPr lang="en-US" dirty="0">
                <a:hlinkClick r:id="rId6"/>
              </a:rPr>
              <a:t>https://dasstateoh.taleo.net/careersection/oh_ext/jobdetail.ftl?job=180004W0&amp;tz=GMT-05:00</a:t>
            </a:r>
            <a:endParaRPr lang="en-US" dirty="0"/>
          </a:p>
          <a:p>
            <a:pPr lvl="1"/>
            <a:r>
              <a:rPr lang="en-US" dirty="0"/>
              <a:t>Retail Cashier: </a:t>
            </a:r>
            <a:br>
              <a:rPr lang="en-US" dirty="0"/>
            </a:br>
            <a:r>
              <a:rPr lang="en-US" dirty="0">
                <a:hlinkClick r:id="rId7"/>
              </a:rPr>
              <a:t>https://jobs.target.com/job/-/-/1118/11206334?src=JB-10182</a:t>
            </a:r>
            <a:endParaRPr lang="en-US" dirty="0"/>
          </a:p>
        </p:txBody>
      </p:sp>
    </p:spTree>
    <p:extLst>
      <p:ext uri="{BB962C8B-B14F-4D97-AF65-F5344CB8AC3E}">
        <p14:creationId xmlns:p14="http://schemas.microsoft.com/office/powerpoint/2010/main" val="1230957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9900"/>
                </a:solidFill>
                <a:latin typeface="Rockwell Extra Bold" panose="02060903040505020403" pitchFamily="18" charset="0"/>
              </a:rPr>
              <a:t>Resumes &amp; CVs</a:t>
            </a:r>
          </a:p>
        </p:txBody>
      </p:sp>
      <p:sp>
        <p:nvSpPr>
          <p:cNvPr id="3" name="Content Placeholder 2"/>
          <p:cNvSpPr>
            <a:spLocks noGrp="1"/>
          </p:cNvSpPr>
          <p:nvPr>
            <p:ph idx="1"/>
          </p:nvPr>
        </p:nvSpPr>
        <p:spPr/>
        <p:txBody>
          <a:bodyPr>
            <a:normAutofit fontScale="70000" lnSpcReduction="20000"/>
          </a:bodyPr>
          <a:lstStyle/>
          <a:p>
            <a:r>
              <a:rPr lang="en-US" dirty="0"/>
              <a:t>Resume</a:t>
            </a:r>
          </a:p>
          <a:p>
            <a:pPr lvl="1"/>
            <a:r>
              <a:rPr lang="en-US" dirty="0"/>
              <a:t>For most professional jobs</a:t>
            </a:r>
          </a:p>
          <a:p>
            <a:pPr lvl="2"/>
            <a:r>
              <a:rPr lang="en-US" dirty="0"/>
              <a:t>“Showcase experience, education, and other qualifications”</a:t>
            </a:r>
          </a:p>
          <a:p>
            <a:pPr lvl="2"/>
            <a:r>
              <a:rPr lang="en-US" dirty="0"/>
              <a:t>“Intended not to get you the </a:t>
            </a:r>
            <a:r>
              <a:rPr lang="en-US" i="1" dirty="0"/>
              <a:t>job</a:t>
            </a:r>
            <a:r>
              <a:rPr lang="en-US" dirty="0"/>
              <a:t>, but to get you the </a:t>
            </a:r>
            <a:r>
              <a:rPr lang="en-US" i="1" dirty="0"/>
              <a:t>interview</a:t>
            </a:r>
            <a:r>
              <a:rPr lang="en-US" dirty="0"/>
              <a:t>”</a:t>
            </a:r>
          </a:p>
          <a:p>
            <a:pPr lvl="1"/>
            <a:r>
              <a:rPr lang="en-US" dirty="0"/>
              <a:t>Entry-level candidates: 1 page</a:t>
            </a:r>
          </a:p>
          <a:p>
            <a:pPr lvl="1"/>
            <a:r>
              <a:rPr lang="en-US" dirty="0"/>
              <a:t>Types: </a:t>
            </a:r>
          </a:p>
          <a:p>
            <a:pPr lvl="2"/>
            <a:r>
              <a:rPr lang="en-US" dirty="0"/>
              <a:t>Chronological</a:t>
            </a:r>
          </a:p>
          <a:p>
            <a:pPr lvl="2"/>
            <a:r>
              <a:rPr lang="en-US" dirty="0"/>
              <a:t>Functional</a:t>
            </a:r>
          </a:p>
          <a:p>
            <a:pPr lvl="1"/>
            <a:r>
              <a:rPr lang="en-US" dirty="0"/>
              <a:t>Examples: </a:t>
            </a:r>
          </a:p>
          <a:p>
            <a:pPr lvl="2"/>
            <a:r>
              <a:rPr lang="en-US" dirty="0">
                <a:hlinkClick r:id="rId2"/>
              </a:rPr>
              <a:t>http://webmedia.jcu.edu/careercenter/files/2019/02/Resume-Sample-Guide-1.pdf</a:t>
            </a:r>
            <a:r>
              <a:rPr lang="en-US" dirty="0"/>
              <a:t> </a:t>
            </a:r>
          </a:p>
          <a:p>
            <a:r>
              <a:rPr lang="en-US" dirty="0"/>
              <a:t>Curriculum Vitae (CV)</a:t>
            </a:r>
          </a:p>
          <a:p>
            <a:pPr lvl="1"/>
            <a:r>
              <a:rPr lang="en-US" dirty="0"/>
              <a:t>For academic professional jobs</a:t>
            </a:r>
          </a:p>
          <a:p>
            <a:pPr lvl="1"/>
            <a:r>
              <a:rPr lang="en-US" dirty="0"/>
              <a:t>Entry-level candidates: 2-3 pages</a:t>
            </a:r>
          </a:p>
          <a:p>
            <a:pPr lvl="1"/>
            <a:r>
              <a:rPr lang="en-US" dirty="0"/>
              <a:t>Examples:</a:t>
            </a:r>
          </a:p>
          <a:p>
            <a:pPr lvl="2"/>
            <a:r>
              <a:rPr lang="en-US" dirty="0">
                <a:hlinkClick r:id="rId3"/>
              </a:rPr>
              <a:t>https://icc.ucdavis.edu/sites/g/files/dgvnsk2236/files/local_resources/resume-samples/undergrad_cv.pdf</a:t>
            </a:r>
            <a:r>
              <a:rPr lang="en-US" dirty="0"/>
              <a:t> </a:t>
            </a:r>
          </a:p>
          <a:p>
            <a:pPr lvl="2"/>
            <a:r>
              <a:rPr lang="en-US" dirty="0">
                <a:hlinkClick r:id="rId4"/>
              </a:rPr>
              <a:t>https://icc.ucdavis.edu/sites/g/files/dgvnsk2236/files/local_resources/resume-samples/cv-science.pdf</a:t>
            </a:r>
            <a:r>
              <a:rPr lang="en-US" dirty="0"/>
              <a:t> </a:t>
            </a:r>
          </a:p>
        </p:txBody>
      </p:sp>
    </p:spTree>
    <p:extLst>
      <p:ext uri="{BB962C8B-B14F-4D97-AF65-F5344CB8AC3E}">
        <p14:creationId xmlns:p14="http://schemas.microsoft.com/office/powerpoint/2010/main" val="2995376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9900"/>
                </a:solidFill>
                <a:latin typeface="Rockwell Extra Bold" panose="02060903040505020403" pitchFamily="18" charset="0"/>
              </a:rPr>
              <a:t>Resumes &amp; Cover Letters</a:t>
            </a:r>
          </a:p>
        </p:txBody>
      </p:sp>
      <p:sp>
        <p:nvSpPr>
          <p:cNvPr id="3" name="Content Placeholder 2"/>
          <p:cNvSpPr>
            <a:spLocks noGrp="1"/>
          </p:cNvSpPr>
          <p:nvPr>
            <p:ph idx="1"/>
          </p:nvPr>
        </p:nvSpPr>
        <p:spPr/>
        <p:txBody>
          <a:bodyPr>
            <a:normAutofit/>
          </a:bodyPr>
          <a:lstStyle/>
          <a:p>
            <a:r>
              <a:rPr lang="en-US" dirty="0"/>
              <a:t>JCU guidance: </a:t>
            </a:r>
          </a:p>
          <a:p>
            <a:pPr marL="457200" lvl="1" indent="0">
              <a:buNone/>
            </a:pPr>
            <a:r>
              <a:rPr lang="en-US" dirty="0">
                <a:hlinkClick r:id="rId2"/>
              </a:rPr>
              <a:t>http://sites.jcu.edu/careercenter/pages/students/resumes-and-cover-letters/</a:t>
            </a:r>
            <a:r>
              <a:rPr lang="en-US" dirty="0"/>
              <a:t> </a:t>
            </a:r>
          </a:p>
          <a:p>
            <a:pPr lvl="1"/>
            <a:r>
              <a:rPr lang="en-US" dirty="0"/>
              <a:t>Resume Writing Guide: </a:t>
            </a:r>
            <a:r>
              <a:rPr lang="en-US" dirty="0">
                <a:hlinkClick r:id="rId3"/>
              </a:rPr>
              <a:t>http://webmedia.jcu.edu/careercenter/files/2019/02/Resume-Writing-Guide.pdf</a:t>
            </a:r>
            <a:r>
              <a:rPr lang="en-US" dirty="0"/>
              <a:t> </a:t>
            </a:r>
          </a:p>
          <a:p>
            <a:pPr lvl="1"/>
            <a:r>
              <a:rPr lang="en-US" dirty="0"/>
              <a:t>Cover Letter Writing Guide: </a:t>
            </a:r>
            <a:r>
              <a:rPr lang="en-US" dirty="0">
                <a:hlinkClick r:id="rId4"/>
              </a:rPr>
              <a:t>http://webmedia.jcu.edu/careercenter/files/2018/11/Cover-Letter-Writing-Guide-2.pdf</a:t>
            </a:r>
            <a:r>
              <a:rPr lang="en-US" dirty="0"/>
              <a:t> </a:t>
            </a:r>
          </a:p>
        </p:txBody>
      </p:sp>
    </p:spTree>
    <p:extLst>
      <p:ext uri="{BB962C8B-B14F-4D97-AF65-F5344CB8AC3E}">
        <p14:creationId xmlns:p14="http://schemas.microsoft.com/office/powerpoint/2010/main" val="22663145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413</TotalTime>
  <Words>1760</Words>
  <Application>Microsoft Macintosh PowerPoint</Application>
  <PresentationFormat>On-screen Show (4:3)</PresentationFormat>
  <Paragraphs>186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Rockwell Extra Bold</vt:lpstr>
      <vt:lpstr>Office Theme</vt:lpstr>
      <vt:lpstr>The “From College to Career” Workshop</vt:lpstr>
      <vt:lpstr>Today’s Agenda</vt:lpstr>
      <vt:lpstr>What is a job search?</vt:lpstr>
      <vt:lpstr>JCU Resources</vt:lpstr>
      <vt:lpstr>Other Accessibility Resources</vt:lpstr>
      <vt:lpstr>Job Posts</vt:lpstr>
      <vt:lpstr>Job Posts</vt:lpstr>
      <vt:lpstr>Resumes &amp; CVs</vt:lpstr>
      <vt:lpstr>Resumes &amp; Cover Letters</vt:lpstr>
      <vt:lpstr>Interviews</vt:lpstr>
      <vt:lpstr>References &amp; Recommendations</vt:lpstr>
      <vt:lpstr>Workplace Accessibility</vt:lpstr>
      <vt:lpstr>Workplace Accessibility</vt:lpstr>
      <vt:lpstr>Workplace Accessibility</vt:lpstr>
      <vt:lpstr>Disclosure</vt:lpstr>
      <vt:lpstr>Disclosure</vt:lpstr>
      <vt:lpstr>EEOC Assistance</vt:lpstr>
      <vt:lpstr>Workplace Accessibility</vt:lpstr>
      <vt:lpstr>Any questions?</vt:lpstr>
      <vt:lpstr>Thank you!</vt:lpstr>
    </vt:vector>
  </TitlesOfParts>
  <Company>John Carroll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Fajardo, Richard A.</dc:creator>
  <cp:lastModifiedBy>Elise Williams</cp:lastModifiedBy>
  <cp:revision>59</cp:revision>
  <dcterms:created xsi:type="dcterms:W3CDTF">2019-03-11T15:06:59Z</dcterms:created>
  <dcterms:modified xsi:type="dcterms:W3CDTF">2021-05-18T18:42:52Z</dcterms:modified>
</cp:coreProperties>
</file>